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58" r:id="rId4"/>
    <p:sldId id="267" r:id="rId5"/>
    <p:sldId id="265" r:id="rId6"/>
    <p:sldId id="264" r:id="rId7"/>
    <p:sldId id="266" r:id="rId8"/>
    <p:sldId id="268" r:id="rId9"/>
    <p:sldId id="269" r:id="rId10"/>
    <p:sldId id="285" r:id="rId11"/>
    <p:sldId id="284" r:id="rId12"/>
    <p:sldId id="283" r:id="rId13"/>
    <p:sldId id="282" r:id="rId14"/>
    <p:sldId id="281" r:id="rId15"/>
    <p:sldId id="280" r:id="rId16"/>
    <p:sldId id="279" r:id="rId17"/>
    <p:sldId id="278" r:id="rId18"/>
    <p:sldId id="277" r:id="rId19"/>
    <p:sldId id="276" r:id="rId20"/>
    <p:sldId id="275" r:id="rId21"/>
    <p:sldId id="274" r:id="rId22"/>
    <p:sldId id="273" r:id="rId23"/>
    <p:sldId id="272" r:id="rId24"/>
    <p:sldId id="271" r:id="rId25"/>
    <p:sldId id="270" r:id="rId26"/>
    <p:sldId id="288" r:id="rId27"/>
    <p:sldId id="287" r:id="rId28"/>
    <p:sldId id="286" r:id="rId29"/>
    <p:sldId id="301" r:id="rId30"/>
    <p:sldId id="300" r:id="rId31"/>
    <p:sldId id="299" r:id="rId32"/>
    <p:sldId id="298" r:id="rId33"/>
    <p:sldId id="297" r:id="rId34"/>
    <p:sldId id="296" r:id="rId35"/>
    <p:sldId id="295" r:id="rId36"/>
    <p:sldId id="294" r:id="rId37"/>
    <p:sldId id="293" r:id="rId38"/>
    <p:sldId id="292" r:id="rId39"/>
    <p:sldId id="291" r:id="rId40"/>
    <p:sldId id="290" r:id="rId41"/>
    <p:sldId id="28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4D918-1A33-4426-B266-BBB6B201CB37}" v="3043" dt="2020-11-01T08:51:42.658"/>
    <p1510:client id="{43C0D9D9-8445-43E3-B482-3B09A84E491B}" v="1538" dt="2020-10-26T19:38:19.987"/>
    <p1510:client id="{DD67F617-9558-47C4-BFD9-541D742F485A}" v="2620" dt="2020-10-26T16:37:19.077"/>
    <p1510:client id="{DE4E8080-61A2-4E16-AFCC-24A118F02197}" v="32" dt="2020-11-01T16:35:14.403"/>
    <p1510:client id="{DED80139-5AC2-4B0D-B840-AC0D568EEEF2}" v="5932" dt="2020-11-01T16:25:42.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jit Sahu" userId="4f120548575355b2" providerId="Windows Live" clId="Web-{DE4E8080-61A2-4E16-AFCC-24A118F02197}"/>
    <pc:docChg chg="addSld">
      <pc:chgData name="Subhajit Sahu" userId="4f120548575355b2" providerId="Windows Live" clId="Web-{DE4E8080-61A2-4E16-AFCC-24A118F02197}" dt="2020-11-01T16:35:14.403" v="31"/>
      <pc:docMkLst>
        <pc:docMk/>
      </pc:docMkLst>
      <pc:sldChg chg="add">
        <pc:chgData name="Subhajit Sahu" userId="4f120548575355b2" providerId="Windows Live" clId="Web-{DE4E8080-61A2-4E16-AFCC-24A118F02197}" dt="2020-11-01T16:33:34.911" v="0"/>
        <pc:sldMkLst>
          <pc:docMk/>
          <pc:sldMk cId="2193591702" sldId="270"/>
        </pc:sldMkLst>
      </pc:sldChg>
      <pc:sldChg chg="add">
        <pc:chgData name="Subhajit Sahu" userId="4f120548575355b2" providerId="Windows Live" clId="Web-{DE4E8080-61A2-4E16-AFCC-24A118F02197}" dt="2020-11-01T16:33:34.989" v="1"/>
        <pc:sldMkLst>
          <pc:docMk/>
          <pc:sldMk cId="2811803016" sldId="271"/>
        </pc:sldMkLst>
      </pc:sldChg>
      <pc:sldChg chg="add">
        <pc:chgData name="Subhajit Sahu" userId="4f120548575355b2" providerId="Windows Live" clId="Web-{DE4E8080-61A2-4E16-AFCC-24A118F02197}" dt="2020-11-01T16:33:35.067" v="2"/>
        <pc:sldMkLst>
          <pc:docMk/>
          <pc:sldMk cId="619512830" sldId="272"/>
        </pc:sldMkLst>
      </pc:sldChg>
      <pc:sldChg chg="add">
        <pc:chgData name="Subhajit Sahu" userId="4f120548575355b2" providerId="Windows Live" clId="Web-{DE4E8080-61A2-4E16-AFCC-24A118F02197}" dt="2020-11-01T16:33:35.177" v="3"/>
        <pc:sldMkLst>
          <pc:docMk/>
          <pc:sldMk cId="828590728" sldId="273"/>
        </pc:sldMkLst>
      </pc:sldChg>
      <pc:sldChg chg="add">
        <pc:chgData name="Subhajit Sahu" userId="4f120548575355b2" providerId="Windows Live" clId="Web-{DE4E8080-61A2-4E16-AFCC-24A118F02197}" dt="2020-11-01T16:33:35.380" v="4"/>
        <pc:sldMkLst>
          <pc:docMk/>
          <pc:sldMk cId="4224128044" sldId="274"/>
        </pc:sldMkLst>
      </pc:sldChg>
      <pc:sldChg chg="add">
        <pc:chgData name="Subhajit Sahu" userId="4f120548575355b2" providerId="Windows Live" clId="Web-{DE4E8080-61A2-4E16-AFCC-24A118F02197}" dt="2020-11-01T16:33:35.474" v="5"/>
        <pc:sldMkLst>
          <pc:docMk/>
          <pc:sldMk cId="3052962436" sldId="275"/>
        </pc:sldMkLst>
      </pc:sldChg>
      <pc:sldChg chg="add">
        <pc:chgData name="Subhajit Sahu" userId="4f120548575355b2" providerId="Windows Live" clId="Web-{DE4E8080-61A2-4E16-AFCC-24A118F02197}" dt="2020-11-01T16:33:35.583" v="6"/>
        <pc:sldMkLst>
          <pc:docMk/>
          <pc:sldMk cId="918408545" sldId="276"/>
        </pc:sldMkLst>
      </pc:sldChg>
      <pc:sldChg chg="add">
        <pc:chgData name="Subhajit Sahu" userId="4f120548575355b2" providerId="Windows Live" clId="Web-{DE4E8080-61A2-4E16-AFCC-24A118F02197}" dt="2020-11-01T16:33:35.677" v="7"/>
        <pc:sldMkLst>
          <pc:docMk/>
          <pc:sldMk cId="855923015" sldId="277"/>
        </pc:sldMkLst>
      </pc:sldChg>
      <pc:sldChg chg="add">
        <pc:chgData name="Subhajit Sahu" userId="4f120548575355b2" providerId="Windows Live" clId="Web-{DE4E8080-61A2-4E16-AFCC-24A118F02197}" dt="2020-11-01T16:33:35.786" v="8"/>
        <pc:sldMkLst>
          <pc:docMk/>
          <pc:sldMk cId="706522764" sldId="278"/>
        </pc:sldMkLst>
      </pc:sldChg>
      <pc:sldChg chg="add">
        <pc:chgData name="Subhajit Sahu" userId="4f120548575355b2" providerId="Windows Live" clId="Web-{DE4E8080-61A2-4E16-AFCC-24A118F02197}" dt="2020-11-01T16:33:35.896" v="9"/>
        <pc:sldMkLst>
          <pc:docMk/>
          <pc:sldMk cId="1677010835" sldId="279"/>
        </pc:sldMkLst>
      </pc:sldChg>
      <pc:sldChg chg="add">
        <pc:chgData name="Subhajit Sahu" userId="4f120548575355b2" providerId="Windows Live" clId="Web-{DE4E8080-61A2-4E16-AFCC-24A118F02197}" dt="2020-11-01T16:33:35.989" v="10"/>
        <pc:sldMkLst>
          <pc:docMk/>
          <pc:sldMk cId="2685947341" sldId="280"/>
        </pc:sldMkLst>
      </pc:sldChg>
      <pc:sldChg chg="add">
        <pc:chgData name="Subhajit Sahu" userId="4f120548575355b2" providerId="Windows Live" clId="Web-{DE4E8080-61A2-4E16-AFCC-24A118F02197}" dt="2020-11-01T16:33:36.192" v="11"/>
        <pc:sldMkLst>
          <pc:docMk/>
          <pc:sldMk cId="1285252862" sldId="281"/>
        </pc:sldMkLst>
      </pc:sldChg>
      <pc:sldChg chg="add">
        <pc:chgData name="Subhajit Sahu" userId="4f120548575355b2" providerId="Windows Live" clId="Web-{DE4E8080-61A2-4E16-AFCC-24A118F02197}" dt="2020-11-01T16:33:36.333" v="12"/>
        <pc:sldMkLst>
          <pc:docMk/>
          <pc:sldMk cId="2972470084" sldId="282"/>
        </pc:sldMkLst>
      </pc:sldChg>
      <pc:sldChg chg="add">
        <pc:chgData name="Subhajit Sahu" userId="4f120548575355b2" providerId="Windows Live" clId="Web-{DE4E8080-61A2-4E16-AFCC-24A118F02197}" dt="2020-11-01T16:33:36.521" v="13"/>
        <pc:sldMkLst>
          <pc:docMk/>
          <pc:sldMk cId="604977478" sldId="283"/>
        </pc:sldMkLst>
      </pc:sldChg>
      <pc:sldChg chg="add">
        <pc:chgData name="Subhajit Sahu" userId="4f120548575355b2" providerId="Windows Live" clId="Web-{DE4E8080-61A2-4E16-AFCC-24A118F02197}" dt="2020-11-01T16:33:36.661" v="14"/>
        <pc:sldMkLst>
          <pc:docMk/>
          <pc:sldMk cId="3927811696" sldId="284"/>
        </pc:sldMkLst>
      </pc:sldChg>
      <pc:sldChg chg="add">
        <pc:chgData name="Subhajit Sahu" userId="4f120548575355b2" providerId="Windows Live" clId="Web-{DE4E8080-61A2-4E16-AFCC-24A118F02197}" dt="2020-11-01T16:33:36.833" v="15"/>
        <pc:sldMkLst>
          <pc:docMk/>
          <pc:sldMk cId="3158101080" sldId="285"/>
        </pc:sldMkLst>
      </pc:sldChg>
      <pc:sldChg chg="add">
        <pc:chgData name="Subhajit Sahu" userId="4f120548575355b2" providerId="Windows Live" clId="Web-{DE4E8080-61A2-4E16-AFCC-24A118F02197}" dt="2020-11-01T16:34:53.058" v="16"/>
        <pc:sldMkLst>
          <pc:docMk/>
          <pc:sldMk cId="827434774" sldId="286"/>
        </pc:sldMkLst>
      </pc:sldChg>
      <pc:sldChg chg="add">
        <pc:chgData name="Subhajit Sahu" userId="4f120548575355b2" providerId="Windows Live" clId="Web-{DE4E8080-61A2-4E16-AFCC-24A118F02197}" dt="2020-11-01T16:34:53.152" v="17"/>
        <pc:sldMkLst>
          <pc:docMk/>
          <pc:sldMk cId="3691489752" sldId="287"/>
        </pc:sldMkLst>
      </pc:sldChg>
      <pc:sldChg chg="add">
        <pc:chgData name="Subhajit Sahu" userId="4f120548575355b2" providerId="Windows Live" clId="Web-{DE4E8080-61A2-4E16-AFCC-24A118F02197}" dt="2020-11-01T16:34:53.277" v="18"/>
        <pc:sldMkLst>
          <pc:docMk/>
          <pc:sldMk cId="605310807" sldId="288"/>
        </pc:sldMkLst>
      </pc:sldChg>
      <pc:sldChg chg="add">
        <pc:chgData name="Subhajit Sahu" userId="4f120548575355b2" providerId="Windows Live" clId="Web-{DE4E8080-61A2-4E16-AFCC-24A118F02197}" dt="2020-11-01T16:35:12.809" v="19"/>
        <pc:sldMkLst>
          <pc:docMk/>
          <pc:sldMk cId="589511232" sldId="289"/>
        </pc:sldMkLst>
      </pc:sldChg>
      <pc:sldChg chg="add">
        <pc:chgData name="Subhajit Sahu" userId="4f120548575355b2" providerId="Windows Live" clId="Web-{DE4E8080-61A2-4E16-AFCC-24A118F02197}" dt="2020-11-01T16:35:12.966" v="20"/>
        <pc:sldMkLst>
          <pc:docMk/>
          <pc:sldMk cId="1554834973" sldId="290"/>
        </pc:sldMkLst>
      </pc:sldChg>
      <pc:sldChg chg="add">
        <pc:chgData name="Subhajit Sahu" userId="4f120548575355b2" providerId="Windows Live" clId="Web-{DE4E8080-61A2-4E16-AFCC-24A118F02197}" dt="2020-11-01T16:35:13.122" v="21"/>
        <pc:sldMkLst>
          <pc:docMk/>
          <pc:sldMk cId="3681501057" sldId="291"/>
        </pc:sldMkLst>
      </pc:sldChg>
      <pc:sldChg chg="add">
        <pc:chgData name="Subhajit Sahu" userId="4f120548575355b2" providerId="Windows Live" clId="Web-{DE4E8080-61A2-4E16-AFCC-24A118F02197}" dt="2020-11-01T16:35:13.294" v="22"/>
        <pc:sldMkLst>
          <pc:docMk/>
          <pc:sldMk cId="1735875028" sldId="292"/>
        </pc:sldMkLst>
      </pc:sldChg>
      <pc:sldChg chg="add">
        <pc:chgData name="Subhajit Sahu" userId="4f120548575355b2" providerId="Windows Live" clId="Web-{DE4E8080-61A2-4E16-AFCC-24A118F02197}" dt="2020-11-01T16:35:13.450" v="23"/>
        <pc:sldMkLst>
          <pc:docMk/>
          <pc:sldMk cId="2840393686" sldId="293"/>
        </pc:sldMkLst>
      </pc:sldChg>
      <pc:sldChg chg="add">
        <pc:chgData name="Subhajit Sahu" userId="4f120548575355b2" providerId="Windows Live" clId="Web-{DE4E8080-61A2-4E16-AFCC-24A118F02197}" dt="2020-11-01T16:35:13.591" v="24"/>
        <pc:sldMkLst>
          <pc:docMk/>
          <pc:sldMk cId="1137737350" sldId="294"/>
        </pc:sldMkLst>
      </pc:sldChg>
      <pc:sldChg chg="add">
        <pc:chgData name="Subhajit Sahu" userId="4f120548575355b2" providerId="Windows Live" clId="Web-{DE4E8080-61A2-4E16-AFCC-24A118F02197}" dt="2020-11-01T16:35:13.763" v="25"/>
        <pc:sldMkLst>
          <pc:docMk/>
          <pc:sldMk cId="4247754868" sldId="295"/>
        </pc:sldMkLst>
      </pc:sldChg>
      <pc:sldChg chg="add">
        <pc:chgData name="Subhajit Sahu" userId="4f120548575355b2" providerId="Windows Live" clId="Web-{DE4E8080-61A2-4E16-AFCC-24A118F02197}" dt="2020-11-01T16:35:13.856" v="26"/>
        <pc:sldMkLst>
          <pc:docMk/>
          <pc:sldMk cId="2002086651" sldId="296"/>
        </pc:sldMkLst>
      </pc:sldChg>
      <pc:sldChg chg="add">
        <pc:chgData name="Subhajit Sahu" userId="4f120548575355b2" providerId="Windows Live" clId="Web-{DE4E8080-61A2-4E16-AFCC-24A118F02197}" dt="2020-11-01T16:35:13.966" v="27"/>
        <pc:sldMkLst>
          <pc:docMk/>
          <pc:sldMk cId="3977399425" sldId="297"/>
        </pc:sldMkLst>
      </pc:sldChg>
      <pc:sldChg chg="add">
        <pc:chgData name="Subhajit Sahu" userId="4f120548575355b2" providerId="Windows Live" clId="Web-{DE4E8080-61A2-4E16-AFCC-24A118F02197}" dt="2020-11-01T16:35:14.075" v="28"/>
        <pc:sldMkLst>
          <pc:docMk/>
          <pc:sldMk cId="1770551106" sldId="298"/>
        </pc:sldMkLst>
      </pc:sldChg>
      <pc:sldChg chg="add">
        <pc:chgData name="Subhajit Sahu" userId="4f120548575355b2" providerId="Windows Live" clId="Web-{DE4E8080-61A2-4E16-AFCC-24A118F02197}" dt="2020-11-01T16:35:14.153" v="29"/>
        <pc:sldMkLst>
          <pc:docMk/>
          <pc:sldMk cId="81724208" sldId="299"/>
        </pc:sldMkLst>
      </pc:sldChg>
      <pc:sldChg chg="add">
        <pc:chgData name="Subhajit Sahu" userId="4f120548575355b2" providerId="Windows Live" clId="Web-{DE4E8080-61A2-4E16-AFCC-24A118F02197}" dt="2020-11-01T16:35:14.232" v="30"/>
        <pc:sldMkLst>
          <pc:docMk/>
          <pc:sldMk cId="1288564114" sldId="300"/>
        </pc:sldMkLst>
      </pc:sldChg>
      <pc:sldChg chg="add">
        <pc:chgData name="Subhajit Sahu" userId="4f120548575355b2" providerId="Windows Live" clId="Web-{DE4E8080-61A2-4E16-AFCC-24A118F02197}" dt="2020-11-01T16:35:14.403" v="31"/>
        <pc:sldMkLst>
          <pc:docMk/>
          <pc:sldMk cId="3307600367" sldId="30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C365-8BAF-4927-9B50-1DBA9C42F457}"/>
              </a:ext>
            </a:extLst>
          </p:cNvPr>
          <p:cNvSpPr>
            <a:spLocks noGrp="1"/>
          </p:cNvSpPr>
          <p:nvPr>
            <p:ph type="title"/>
          </p:nvPr>
        </p:nvSpPr>
        <p:spPr/>
        <p:txBody>
          <a:bodyPr>
            <a:normAutofit/>
          </a:bodyPr>
          <a:lstStyle/>
          <a:p>
            <a:r>
              <a:rPr lang="en-US" sz="3600" b="1" dirty="0">
                <a:cs typeface="Calibri Light"/>
              </a:rPr>
              <a:t>Distance Vector Multicast Routing Protocol (DVMRP)</a:t>
            </a:r>
          </a:p>
        </p:txBody>
      </p:sp>
      <p:sp>
        <p:nvSpPr>
          <p:cNvPr id="3" name="Content Placeholder 2">
            <a:extLst>
              <a:ext uri="{FF2B5EF4-FFF2-40B4-BE49-F238E27FC236}">
                <a16:creationId xmlns:a16="http://schemas.microsoft.com/office/drawing/2014/main" id="{59CFE4F6-50DF-4022-84A7-D389F13BE977}"/>
              </a:ext>
            </a:extLst>
          </p:cNvPr>
          <p:cNvSpPr>
            <a:spLocks noGrp="1"/>
          </p:cNvSpPr>
          <p:nvPr>
            <p:ph sz="half" idx="1"/>
          </p:nvPr>
        </p:nvSpPr>
        <p:spPr/>
        <p:txBody>
          <a:bodyPr vert="horz" lIns="91440" tIns="45720" rIns="91440" bIns="45720" rtlCol="0" anchor="t">
            <a:normAutofit/>
          </a:bodyPr>
          <a:lstStyle/>
          <a:p>
            <a:r>
              <a:rPr lang="en-US" sz="1600" dirty="0">
                <a:cs typeface="Calibri"/>
              </a:rPr>
              <a:t>Multicast routing protocol, </a:t>
            </a:r>
            <a:r>
              <a:rPr lang="en-US" sz="1600" b="1" dirty="0">
                <a:cs typeface="Calibri"/>
              </a:rPr>
              <a:t>RFC1075</a:t>
            </a:r>
            <a:r>
              <a:rPr lang="en-US" sz="1600" dirty="0">
                <a:cs typeface="Calibri"/>
              </a:rPr>
              <a:t> (1988).</a:t>
            </a:r>
          </a:p>
          <a:p>
            <a:r>
              <a:rPr lang="en-US" sz="1600" dirty="0">
                <a:cs typeface="Calibri"/>
              </a:rPr>
              <a:t>Used in first internet multicast backbone (</a:t>
            </a:r>
            <a:r>
              <a:rPr lang="en-US" sz="1600" b="1" dirty="0">
                <a:cs typeface="Calibri"/>
              </a:rPr>
              <a:t>MBONE</a:t>
            </a:r>
            <a:r>
              <a:rPr lang="en-US" sz="1600" dirty="0">
                <a:cs typeface="Calibri"/>
              </a:rPr>
              <a:t>, 1992).</a:t>
            </a:r>
          </a:p>
          <a:p>
            <a:r>
              <a:rPr lang="en-US" sz="1600" dirty="0">
                <a:cs typeface="Calibri"/>
              </a:rPr>
              <a:t>IPv4 address types: unicast, broadcast, </a:t>
            </a:r>
            <a:r>
              <a:rPr lang="en-US" sz="1600" b="1" dirty="0">
                <a:cs typeface="Calibri"/>
              </a:rPr>
              <a:t>multicast</a:t>
            </a:r>
            <a:r>
              <a:rPr lang="en-US" sz="1600" dirty="0">
                <a:cs typeface="Calibri"/>
              </a:rPr>
              <a:t>.</a:t>
            </a:r>
          </a:p>
          <a:p>
            <a:r>
              <a:rPr lang="en-US" sz="1600" b="1" dirty="0">
                <a:cs typeface="Calibri"/>
              </a:rPr>
              <a:t>Not connection-oriented</a:t>
            </a:r>
            <a:r>
              <a:rPr lang="en-US" sz="1600" dirty="0">
                <a:cs typeface="Calibri"/>
              </a:rPr>
              <a:t>, best-effort delivery (IP).</a:t>
            </a:r>
          </a:p>
          <a:p>
            <a:r>
              <a:rPr lang="en-US" sz="1600" dirty="0">
                <a:cs typeface="Calibri"/>
              </a:rPr>
              <a:t>Not </a:t>
            </a:r>
            <a:r>
              <a:rPr lang="en-US" sz="1600" dirty="0" err="1">
                <a:cs typeface="Calibri"/>
              </a:rPr>
              <a:t>guarenteed</a:t>
            </a:r>
            <a:r>
              <a:rPr lang="en-US" sz="1600" dirty="0">
                <a:cs typeface="Calibri"/>
              </a:rPr>
              <a:t> to reach all group members.</a:t>
            </a:r>
          </a:p>
          <a:p>
            <a:r>
              <a:rPr lang="en-US" sz="1600" dirty="0">
                <a:cs typeface="Calibri"/>
              </a:rPr>
              <a:t>Hosts are </a:t>
            </a:r>
            <a:r>
              <a:rPr lang="en-US" sz="1600" b="1" dirty="0">
                <a:cs typeface="Calibri"/>
              </a:rPr>
              <a:t>free to join or leave</a:t>
            </a:r>
            <a:r>
              <a:rPr lang="en-US" sz="1600" dirty="0">
                <a:cs typeface="Calibri"/>
              </a:rPr>
              <a:t> a group at any time.</a:t>
            </a:r>
          </a:p>
          <a:p>
            <a:r>
              <a:rPr lang="en-US" sz="1600" dirty="0">
                <a:cs typeface="Calibri"/>
              </a:rPr>
              <a:t>Sender need to be aware of group members.</a:t>
            </a:r>
          </a:p>
          <a:p>
            <a:r>
              <a:rPr lang="en-US" sz="1600" dirty="0">
                <a:cs typeface="Calibri"/>
              </a:rPr>
              <a:t>Multicast </a:t>
            </a:r>
            <a:r>
              <a:rPr lang="en-US" sz="1600" b="1" dirty="0">
                <a:cs typeface="Calibri"/>
              </a:rPr>
              <a:t>conserves bandwidth</a:t>
            </a:r>
            <a:r>
              <a:rPr lang="en-US" sz="1600" dirty="0">
                <a:cs typeface="Calibri"/>
              </a:rPr>
              <a:t> by forcing network to do packet replication.</a:t>
            </a:r>
          </a:p>
          <a:p>
            <a:endParaRPr lang="en-US" sz="1200" dirty="0">
              <a:cs typeface="Calibri"/>
            </a:endParaRPr>
          </a:p>
          <a:p>
            <a:r>
              <a:rPr lang="en-US" sz="1200" dirty="0">
                <a:cs typeface="Calibri"/>
              </a:rPr>
              <a:t>Radio / </a:t>
            </a:r>
            <a:r>
              <a:rPr lang="en-US" sz="1200" dirty="0" err="1">
                <a:cs typeface="Calibri"/>
              </a:rPr>
              <a:t>VIdeo</a:t>
            </a:r>
            <a:r>
              <a:rPr lang="en-US" sz="1200" dirty="0">
                <a:cs typeface="Calibri"/>
              </a:rPr>
              <a:t> broadcasts, Video conferencing, Distance learning</a:t>
            </a:r>
          </a:p>
          <a:p>
            <a:r>
              <a:rPr lang="en-US" sz="1200" dirty="0">
                <a:cs typeface="Calibri"/>
              </a:rPr>
              <a:t>Shared applications, Multiplayer gaming, Chat rooms</a:t>
            </a:r>
          </a:p>
          <a:p>
            <a:r>
              <a:rPr lang="en-US" sz="1200" dirty="0">
                <a:cs typeface="Calibri"/>
              </a:rPr>
              <a:t>Advertisements, Stocks, Distributed databases</a:t>
            </a:r>
          </a:p>
        </p:txBody>
      </p:sp>
      <p:pic>
        <p:nvPicPr>
          <p:cNvPr id="11" name="Picture 11" descr="Diagram&#10;&#10;Description automatically generated">
            <a:extLst>
              <a:ext uri="{FF2B5EF4-FFF2-40B4-BE49-F238E27FC236}">
                <a16:creationId xmlns:a16="http://schemas.microsoft.com/office/drawing/2014/main" id="{C205CB96-7DF7-4010-AB3A-D359D4B0C1FB}"/>
              </a:ext>
            </a:extLst>
          </p:cNvPr>
          <p:cNvPicPr>
            <a:picLocks noGrp="1" noChangeAspect="1"/>
          </p:cNvPicPr>
          <p:nvPr>
            <p:ph sz="half" idx="2"/>
          </p:nvPr>
        </p:nvPicPr>
        <p:blipFill>
          <a:blip r:embed="rId2"/>
          <a:stretch>
            <a:fillRect/>
          </a:stretch>
        </p:blipFill>
        <p:spPr>
          <a:xfrm>
            <a:off x="6098459" y="1768828"/>
            <a:ext cx="5980470" cy="4464931"/>
          </a:xfrm>
        </p:spPr>
      </p:pic>
    </p:spTree>
    <p:extLst>
      <p:ext uri="{BB962C8B-B14F-4D97-AF65-F5344CB8AC3E}">
        <p14:creationId xmlns:p14="http://schemas.microsoft.com/office/powerpoint/2010/main" val="1614731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14C8CAD5-6CF6-437B-8228-5881ECA236CA}"/>
              </a:ext>
            </a:extLst>
          </p:cNvPr>
          <p:cNvPicPr>
            <a:picLocks noGrp="1" noChangeAspect="1"/>
          </p:cNvPicPr>
          <p:nvPr>
            <p:ph idx="1"/>
          </p:nvPr>
        </p:nvPicPr>
        <p:blipFill>
          <a:blip r:embed="rId2"/>
          <a:stretch>
            <a:fillRect/>
          </a:stretch>
        </p:blipFill>
        <p:spPr>
          <a:xfrm>
            <a:off x="32851" y="289335"/>
            <a:ext cx="12138586" cy="6010531"/>
          </a:xfrm>
        </p:spPr>
      </p:pic>
      <p:sp>
        <p:nvSpPr>
          <p:cNvPr id="2" name="Title 1">
            <a:extLst>
              <a:ext uri="{FF2B5EF4-FFF2-40B4-BE49-F238E27FC236}">
                <a16:creationId xmlns:a16="http://schemas.microsoft.com/office/drawing/2014/main" id="{3CEA6B69-60A3-4C2D-8B41-A141CA81A8E8}"/>
              </a:ext>
            </a:extLst>
          </p:cNvPr>
          <p:cNvSpPr>
            <a:spLocks noGrp="1"/>
          </p:cNvSpPr>
          <p:nvPr>
            <p:ph type="title"/>
          </p:nvPr>
        </p:nvSpPr>
        <p:spPr/>
        <p:txBody>
          <a:bodyPr/>
          <a:lstStyle/>
          <a:p>
            <a:r>
              <a:rPr lang="en-US">
                <a:cs typeface="Calibri Light"/>
              </a:rPr>
              <a:t>406 Submarine Cables</a:t>
            </a:r>
            <a:endParaRPr lang="en-US"/>
          </a:p>
        </p:txBody>
      </p:sp>
      <p:pic>
        <p:nvPicPr>
          <p:cNvPr id="6" name="Picture 6" descr="Diagram&#10;&#10;Description automatically generated">
            <a:extLst>
              <a:ext uri="{FF2B5EF4-FFF2-40B4-BE49-F238E27FC236}">
                <a16:creationId xmlns:a16="http://schemas.microsoft.com/office/drawing/2014/main" id="{D5D1BDEA-9901-421F-B6A4-C3934FF56ADA}"/>
              </a:ext>
            </a:extLst>
          </p:cNvPr>
          <p:cNvPicPr>
            <a:picLocks noChangeAspect="1"/>
          </p:cNvPicPr>
          <p:nvPr/>
        </p:nvPicPr>
        <p:blipFill>
          <a:blip r:embed="rId3"/>
          <a:stretch>
            <a:fillRect/>
          </a:stretch>
        </p:blipFill>
        <p:spPr>
          <a:xfrm>
            <a:off x="9486440" y="181283"/>
            <a:ext cx="2707250" cy="3078725"/>
          </a:xfrm>
          <a:prstGeom prst="rect">
            <a:avLst/>
          </a:prstGeom>
        </p:spPr>
      </p:pic>
      <p:pic>
        <p:nvPicPr>
          <p:cNvPr id="7" name="Picture 7" descr="A picture containing graphical user interface&#10;&#10;Description automatically generated">
            <a:extLst>
              <a:ext uri="{FF2B5EF4-FFF2-40B4-BE49-F238E27FC236}">
                <a16:creationId xmlns:a16="http://schemas.microsoft.com/office/drawing/2014/main" id="{50BB3761-0358-4554-9F50-BDA5925591DF}"/>
              </a:ext>
            </a:extLst>
          </p:cNvPr>
          <p:cNvPicPr>
            <a:picLocks noChangeAspect="1"/>
          </p:cNvPicPr>
          <p:nvPr/>
        </p:nvPicPr>
        <p:blipFill>
          <a:blip r:embed="rId4"/>
          <a:stretch>
            <a:fillRect/>
          </a:stretch>
        </p:blipFill>
        <p:spPr>
          <a:xfrm>
            <a:off x="54077" y="5857900"/>
            <a:ext cx="12071554" cy="967813"/>
          </a:xfrm>
          <a:prstGeom prst="rect">
            <a:avLst/>
          </a:prstGeom>
        </p:spPr>
      </p:pic>
      <p:sp>
        <p:nvSpPr>
          <p:cNvPr id="3" name="Rectangle 2">
            <a:extLst>
              <a:ext uri="{FF2B5EF4-FFF2-40B4-BE49-F238E27FC236}">
                <a16:creationId xmlns:a16="http://schemas.microsoft.com/office/drawing/2014/main" id="{CEBD55EF-9E2E-4131-B539-3A467059ADBF}"/>
              </a:ext>
            </a:extLst>
          </p:cNvPr>
          <p:cNvSpPr/>
          <p:nvPr/>
        </p:nvSpPr>
        <p:spPr>
          <a:xfrm>
            <a:off x="9485670" y="3254476"/>
            <a:ext cx="2679289" cy="2961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200" dirty="0">
                <a:latin typeface="Consolas"/>
                <a:cs typeface="Calibri"/>
              </a:rPr>
              <a:t>Minimum design life of 25 years.</a:t>
            </a:r>
            <a:endParaRPr lang="en-US" sz="1200" dirty="0">
              <a:latin typeface="Consolas"/>
              <a:ea typeface="+mn-lt"/>
              <a:cs typeface="+mn-lt"/>
            </a:endParaRPr>
          </a:p>
          <a:p>
            <a:endParaRPr lang="en-US" sz="1200" dirty="0">
              <a:latin typeface="Consolas"/>
              <a:cs typeface="Calibri"/>
            </a:endParaRPr>
          </a:p>
          <a:p>
            <a:r>
              <a:rPr lang="en-US" sz="1200" dirty="0">
                <a:latin typeface="Consolas"/>
                <a:cs typeface="Calibri"/>
              </a:rPr>
              <a:t>Satellites account for 0.37% of all U.S. international capacity.</a:t>
            </a:r>
            <a:endParaRPr lang="en-US" sz="1200">
              <a:latin typeface="Consolas"/>
              <a:ea typeface="+mn-lt"/>
              <a:cs typeface="+mn-lt"/>
            </a:endParaRPr>
          </a:p>
          <a:p>
            <a:endParaRPr lang="en-US" sz="1200" dirty="0">
              <a:latin typeface="Consolas"/>
              <a:cs typeface="Calibri"/>
            </a:endParaRPr>
          </a:p>
          <a:p>
            <a:r>
              <a:rPr lang="en-US" sz="1200" dirty="0">
                <a:latin typeface="Consolas"/>
                <a:cs typeface="Calibri"/>
              </a:rPr>
              <a:t>The new MAREA cable is capable of carrying 208 </a:t>
            </a:r>
            <a:r>
              <a:rPr lang="en-US" sz="1200" dirty="0" err="1">
                <a:latin typeface="Consolas"/>
                <a:cs typeface="Calibri"/>
              </a:rPr>
              <a:t>Tbps</a:t>
            </a:r>
            <a:r>
              <a:rPr lang="en-US" sz="1200" dirty="0">
                <a:latin typeface="Consolas"/>
                <a:cs typeface="Calibri"/>
              </a:rPr>
              <a:t>.</a:t>
            </a:r>
            <a:endParaRPr lang="en-US" sz="1200">
              <a:latin typeface="Consolas"/>
              <a:ea typeface="+mn-lt"/>
              <a:cs typeface="+mn-lt"/>
            </a:endParaRPr>
          </a:p>
          <a:p>
            <a:endParaRPr lang="en-US" sz="1200" dirty="0">
              <a:latin typeface="Consolas"/>
              <a:cs typeface="Calibri"/>
            </a:endParaRPr>
          </a:p>
          <a:p>
            <a:r>
              <a:rPr lang="en-US" sz="1200" dirty="0">
                <a:latin typeface="Consolas"/>
                <a:cs typeface="Calibri"/>
              </a:rPr>
              <a:t>Google, Facebook, Microsoft, and Amazon are major investors in new cable.</a:t>
            </a:r>
            <a:endParaRPr lang="en-US" sz="1200">
              <a:latin typeface="Consolas"/>
              <a:ea typeface="+mn-lt"/>
              <a:cs typeface="+mn-lt"/>
            </a:endParaRPr>
          </a:p>
          <a:p>
            <a:endParaRPr lang="en-US" sz="1200" dirty="0">
              <a:latin typeface="Consolas"/>
              <a:cs typeface="Calibri"/>
            </a:endParaRPr>
          </a:p>
          <a:p>
            <a:r>
              <a:rPr lang="en-US" sz="1200" dirty="0">
                <a:latin typeface="Consolas"/>
                <a:cs typeface="Calibri"/>
              </a:rPr>
              <a:t>Total 1.2 million km (2020)</a:t>
            </a:r>
            <a:endParaRPr lang="en-US" sz="1200" dirty="0">
              <a:latin typeface="Consolas"/>
            </a:endParaRPr>
          </a:p>
        </p:txBody>
      </p:sp>
    </p:spTree>
    <p:extLst>
      <p:ext uri="{BB962C8B-B14F-4D97-AF65-F5344CB8AC3E}">
        <p14:creationId xmlns:p14="http://schemas.microsoft.com/office/powerpoint/2010/main" val="315810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descr="A close up of a hand&#10;&#10;Description automatically generated">
            <a:extLst>
              <a:ext uri="{FF2B5EF4-FFF2-40B4-BE49-F238E27FC236}">
                <a16:creationId xmlns:a16="http://schemas.microsoft.com/office/drawing/2014/main" id="{2EE5820D-67A3-4868-BAED-19486561DC50}"/>
              </a:ext>
            </a:extLst>
          </p:cNvPr>
          <p:cNvPicPr>
            <a:picLocks noChangeAspect="1"/>
          </p:cNvPicPr>
          <p:nvPr/>
        </p:nvPicPr>
        <p:blipFill>
          <a:blip r:embed="rId2"/>
          <a:stretch>
            <a:fillRect/>
          </a:stretch>
        </p:blipFill>
        <p:spPr>
          <a:xfrm>
            <a:off x="7843685" y="4064492"/>
            <a:ext cx="4308987" cy="2749540"/>
          </a:xfrm>
          <a:prstGeom prst="rect">
            <a:avLst/>
          </a:prstGeom>
        </p:spPr>
      </p:pic>
      <p:sp>
        <p:nvSpPr>
          <p:cNvPr id="2" name="Title 1">
            <a:extLst>
              <a:ext uri="{FF2B5EF4-FFF2-40B4-BE49-F238E27FC236}">
                <a16:creationId xmlns:a16="http://schemas.microsoft.com/office/drawing/2014/main" id="{91F53386-F5FF-4FDA-A3E3-D8143B93D1F8}"/>
              </a:ext>
            </a:extLst>
          </p:cNvPr>
          <p:cNvSpPr>
            <a:spLocks noGrp="1"/>
          </p:cNvSpPr>
          <p:nvPr>
            <p:ph type="title"/>
          </p:nvPr>
        </p:nvSpPr>
        <p:spPr/>
        <p:txBody>
          <a:bodyPr/>
          <a:lstStyle/>
          <a:p>
            <a:r>
              <a:rPr lang="en-US" dirty="0">
                <a:cs typeface="Calibri Light"/>
              </a:rPr>
              <a:t>Manufacturing &amp; Deployment</a:t>
            </a:r>
            <a:endParaRPr lang="en-US" dirty="0"/>
          </a:p>
        </p:txBody>
      </p:sp>
      <p:sp>
        <p:nvSpPr>
          <p:cNvPr id="4" name="Content Placeholder 3">
            <a:extLst>
              <a:ext uri="{FF2B5EF4-FFF2-40B4-BE49-F238E27FC236}">
                <a16:creationId xmlns:a16="http://schemas.microsoft.com/office/drawing/2014/main" id="{B5E2B916-45BD-4A99-96D8-0CFF878D36DE}"/>
              </a:ext>
            </a:extLst>
          </p:cNvPr>
          <p:cNvSpPr>
            <a:spLocks noGrp="1"/>
          </p:cNvSpPr>
          <p:nvPr>
            <p:ph sz="half" idx="2"/>
          </p:nvPr>
        </p:nvSpPr>
        <p:spPr>
          <a:xfrm>
            <a:off x="6172200" y="1346302"/>
            <a:ext cx="5181600" cy="4351338"/>
          </a:xfrm>
        </p:spPr>
        <p:txBody>
          <a:bodyPr vert="horz" lIns="91440" tIns="45720" rIns="91440" bIns="45720" rtlCol="0" anchor="t">
            <a:normAutofit/>
          </a:bodyPr>
          <a:lstStyle/>
          <a:p>
            <a:r>
              <a:rPr lang="en-US" sz="1600" dirty="0">
                <a:cs typeface="Calibri"/>
              </a:rPr>
              <a:t>Japanese NEC developed 20 fiber pair (40) cable. </a:t>
            </a:r>
            <a:r>
              <a:rPr lang="en-US" sz="1200" dirty="0">
                <a:cs typeface="Calibri"/>
              </a:rPr>
              <a:t>(2020)</a:t>
            </a:r>
          </a:p>
          <a:p>
            <a:r>
              <a:rPr lang="en-US" sz="1600" dirty="0">
                <a:cs typeface="Calibri"/>
              </a:rPr>
              <a:t>Google announced a cable with 24 pairs of optical fibers.</a:t>
            </a:r>
          </a:p>
          <a:p>
            <a:r>
              <a:rPr lang="en-US" sz="1600" dirty="0">
                <a:cs typeface="Calibri"/>
              </a:rPr>
              <a:t>Bandwidth of 12-pair </a:t>
            </a:r>
            <a:r>
              <a:rPr lang="en-US" sz="1600" b="1" dirty="0">
                <a:cs typeface="Calibri"/>
              </a:rPr>
              <a:t>Dunant</a:t>
            </a:r>
            <a:r>
              <a:rPr lang="en-US" sz="1600" dirty="0">
                <a:cs typeface="Calibri"/>
              </a:rPr>
              <a:t> is declared at 250 </a:t>
            </a:r>
            <a:r>
              <a:rPr lang="en-US" sz="1600" dirty="0" err="1">
                <a:cs typeface="Calibri"/>
              </a:rPr>
              <a:t>Tbps</a:t>
            </a:r>
            <a:r>
              <a:rPr lang="en-US" sz="1600" dirty="0">
                <a:cs typeface="Calibri"/>
              </a:rPr>
              <a:t>.</a:t>
            </a:r>
          </a:p>
          <a:p>
            <a:r>
              <a:rPr lang="en-US" sz="1600" dirty="0">
                <a:cs typeface="Calibri"/>
              </a:rPr>
              <a:t>DWDM allows 100 wavelengths over a single fiber.</a:t>
            </a:r>
          </a:p>
          <a:p>
            <a:endParaRPr lang="en-US" sz="1600" dirty="0">
              <a:cs typeface="Calibri"/>
            </a:endParaRPr>
          </a:p>
          <a:p>
            <a:r>
              <a:rPr lang="en-US" sz="1600" dirty="0">
                <a:cs typeface="Calibri"/>
              </a:rPr>
              <a:t>Largest manufacturers:</a:t>
            </a:r>
          </a:p>
          <a:p>
            <a:r>
              <a:rPr lang="en-US" sz="1200" dirty="0">
                <a:cs typeface="Calibri"/>
              </a:rPr>
              <a:t>Alcatel Submarine Networks (ASN) (France)</a:t>
            </a:r>
          </a:p>
          <a:p>
            <a:r>
              <a:rPr lang="en-US" sz="1200" dirty="0">
                <a:cs typeface="Calibri"/>
              </a:rPr>
              <a:t>TE SubCom (USA)</a:t>
            </a:r>
          </a:p>
          <a:p>
            <a:r>
              <a:rPr lang="en-US" sz="1200" dirty="0">
                <a:cs typeface="Calibri"/>
              </a:rPr>
              <a:t>Nippon Electric Company (NEC) (Japan)</a:t>
            </a:r>
          </a:p>
          <a:p>
            <a:r>
              <a:rPr lang="en-US" sz="1200" dirty="0">
                <a:cs typeface="Calibri"/>
              </a:rPr>
              <a:t>Prysmian (Italy)</a:t>
            </a:r>
          </a:p>
          <a:p>
            <a:r>
              <a:rPr lang="en-US" sz="1200" dirty="0">
                <a:cs typeface="Calibri"/>
              </a:rPr>
              <a:t>Nexans (France)</a:t>
            </a:r>
          </a:p>
          <a:p>
            <a:r>
              <a:rPr lang="en-US" sz="1200" dirty="0">
                <a:cs typeface="Calibri"/>
              </a:rPr>
              <a:t>Hengtong (China)</a:t>
            </a:r>
          </a:p>
          <a:p>
            <a:r>
              <a:rPr lang="en-US" sz="1200" dirty="0" err="1">
                <a:cs typeface="Calibri"/>
              </a:rPr>
              <a:t>Zhongtian</a:t>
            </a:r>
            <a:r>
              <a:rPr lang="en-US" sz="1200" dirty="0">
                <a:cs typeface="Calibri"/>
              </a:rPr>
              <a:t> (China)</a:t>
            </a:r>
          </a:p>
        </p:txBody>
      </p:sp>
      <p:sp>
        <p:nvSpPr>
          <p:cNvPr id="6" name="TextBox 5">
            <a:extLst>
              <a:ext uri="{FF2B5EF4-FFF2-40B4-BE49-F238E27FC236}">
                <a16:creationId xmlns:a16="http://schemas.microsoft.com/office/drawing/2014/main" id="{9DBDB295-1C20-461E-BFD6-58ED7803E463}"/>
              </a:ext>
            </a:extLst>
          </p:cNvPr>
          <p:cNvSpPr txBox="1"/>
          <p:nvPr/>
        </p:nvSpPr>
        <p:spPr>
          <a:xfrm>
            <a:off x="66368" y="6272979"/>
            <a:ext cx="48571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Subcom Fiber Optic Cable Kit.</a:t>
            </a:r>
            <a:endParaRPr lang="en-US" sz="1200">
              <a:ea typeface="+mn-lt"/>
              <a:cs typeface="+mn-lt"/>
            </a:endParaRPr>
          </a:p>
        </p:txBody>
      </p:sp>
      <p:pic>
        <p:nvPicPr>
          <p:cNvPr id="9" name="Picture 9" descr="A picture containing indoor, wine, sitting, front&#10;&#10;Description automatically generated">
            <a:extLst>
              <a:ext uri="{FF2B5EF4-FFF2-40B4-BE49-F238E27FC236}">
                <a16:creationId xmlns:a16="http://schemas.microsoft.com/office/drawing/2014/main" id="{AD1FF5C8-EB37-48CA-9753-A7A6C9BAF88B}"/>
              </a:ext>
            </a:extLst>
          </p:cNvPr>
          <p:cNvPicPr>
            <a:picLocks noGrp="1" noChangeAspect="1"/>
          </p:cNvPicPr>
          <p:nvPr>
            <p:ph sz="half" idx="1"/>
          </p:nvPr>
        </p:nvPicPr>
        <p:blipFill>
          <a:blip r:embed="rId3"/>
          <a:stretch>
            <a:fillRect/>
          </a:stretch>
        </p:blipFill>
        <p:spPr>
          <a:xfrm>
            <a:off x="63910" y="1346567"/>
            <a:ext cx="6029632" cy="4928453"/>
          </a:xfrm>
        </p:spPr>
      </p:pic>
      <p:sp>
        <p:nvSpPr>
          <p:cNvPr id="12" name="TextBox 11">
            <a:extLst>
              <a:ext uri="{FF2B5EF4-FFF2-40B4-BE49-F238E27FC236}">
                <a16:creationId xmlns:a16="http://schemas.microsoft.com/office/drawing/2014/main" id="{9C7E07A7-F5C0-42BA-892A-D6B88EE10103}"/>
              </a:ext>
            </a:extLst>
          </p:cNvPr>
          <p:cNvSpPr txBox="1"/>
          <p:nvPr/>
        </p:nvSpPr>
        <p:spPr>
          <a:xfrm>
            <a:off x="4916" y="1873046"/>
            <a:ext cx="12683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Lightweight (LW)</a:t>
            </a:r>
            <a:endParaRPr lang="en-US"/>
          </a:p>
          <a:p>
            <a:pPr algn="ctr"/>
            <a:r>
              <a:rPr lang="en-US" sz="1200" dirty="0">
                <a:cs typeface="Calibri"/>
              </a:rPr>
              <a:t>&gt; 2000m</a:t>
            </a:r>
          </a:p>
        </p:txBody>
      </p:sp>
      <p:sp>
        <p:nvSpPr>
          <p:cNvPr id="14" name="TextBox 13">
            <a:extLst>
              <a:ext uri="{FF2B5EF4-FFF2-40B4-BE49-F238E27FC236}">
                <a16:creationId xmlns:a16="http://schemas.microsoft.com/office/drawing/2014/main" id="{A3597D7E-0A75-46AF-823C-64214F23AD6F}"/>
              </a:ext>
            </a:extLst>
          </p:cNvPr>
          <p:cNvSpPr txBox="1"/>
          <p:nvPr/>
        </p:nvSpPr>
        <p:spPr>
          <a:xfrm>
            <a:off x="766916" y="2340076"/>
            <a:ext cx="18337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Special Application (SPA)</a:t>
            </a:r>
            <a:endParaRPr lang="en-US"/>
          </a:p>
          <a:p>
            <a:pPr algn="ctr"/>
            <a:r>
              <a:rPr lang="en-US" sz="1200" dirty="0">
                <a:cs typeface="Calibri"/>
              </a:rPr>
              <a:t>900-2000m</a:t>
            </a:r>
          </a:p>
        </p:txBody>
      </p:sp>
      <p:sp>
        <p:nvSpPr>
          <p:cNvPr id="15" name="TextBox 14">
            <a:extLst>
              <a:ext uri="{FF2B5EF4-FFF2-40B4-BE49-F238E27FC236}">
                <a16:creationId xmlns:a16="http://schemas.microsoft.com/office/drawing/2014/main" id="{AD34F4D5-D8C7-41B3-83F8-7DA29535229F}"/>
              </a:ext>
            </a:extLst>
          </p:cNvPr>
          <p:cNvSpPr txBox="1"/>
          <p:nvPr/>
        </p:nvSpPr>
        <p:spPr>
          <a:xfrm>
            <a:off x="2376948" y="5683045"/>
            <a:ext cx="16739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Light </a:t>
            </a:r>
            <a:endParaRPr lang="en-US" dirty="0"/>
          </a:p>
        </p:txBody>
      </p:sp>
      <p:sp>
        <p:nvSpPr>
          <p:cNvPr id="16" name="TextBox 15">
            <a:extLst>
              <a:ext uri="{FF2B5EF4-FFF2-40B4-BE49-F238E27FC236}">
                <a16:creationId xmlns:a16="http://schemas.microsoft.com/office/drawing/2014/main" id="{8248EBAF-D6B8-4B24-9266-CF7F916F299F}"/>
              </a:ext>
            </a:extLst>
          </p:cNvPr>
          <p:cNvSpPr txBox="1"/>
          <p:nvPr/>
        </p:nvSpPr>
        <p:spPr>
          <a:xfrm>
            <a:off x="1995947" y="1873043"/>
            <a:ext cx="18337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Light-Wire Armored (LWA)</a:t>
            </a:r>
            <a:endParaRPr lang="en-US" dirty="0">
              <a:cs typeface="Calibri" panose="020F0502020204030204"/>
            </a:endParaRPr>
          </a:p>
          <a:p>
            <a:pPr algn="ctr"/>
            <a:r>
              <a:rPr lang="en-US" sz="1200" dirty="0">
                <a:cs typeface="Calibri"/>
              </a:rPr>
              <a:t>Buried</a:t>
            </a:r>
          </a:p>
        </p:txBody>
      </p:sp>
      <p:sp>
        <p:nvSpPr>
          <p:cNvPr id="17" name="TextBox 16">
            <a:extLst>
              <a:ext uri="{FF2B5EF4-FFF2-40B4-BE49-F238E27FC236}">
                <a16:creationId xmlns:a16="http://schemas.microsoft.com/office/drawing/2014/main" id="{41B27133-D99B-41EA-85D9-60F697B39A83}"/>
              </a:ext>
            </a:extLst>
          </p:cNvPr>
          <p:cNvSpPr txBox="1"/>
          <p:nvPr/>
        </p:nvSpPr>
        <p:spPr>
          <a:xfrm>
            <a:off x="3446205" y="2340074"/>
            <a:ext cx="14281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Single Armored (SA)</a:t>
            </a:r>
            <a:endParaRPr lang="en-US" dirty="0">
              <a:cs typeface="Calibri" panose="020F0502020204030204"/>
            </a:endParaRPr>
          </a:p>
          <a:p>
            <a:pPr algn="ctr"/>
            <a:r>
              <a:rPr lang="en-US" sz="1200" dirty="0">
                <a:cs typeface="Calibri"/>
              </a:rPr>
              <a:t>400-900m</a:t>
            </a:r>
          </a:p>
        </p:txBody>
      </p:sp>
      <p:sp>
        <p:nvSpPr>
          <p:cNvPr id="18" name="TextBox 17">
            <a:extLst>
              <a:ext uri="{FF2B5EF4-FFF2-40B4-BE49-F238E27FC236}">
                <a16:creationId xmlns:a16="http://schemas.microsoft.com/office/drawing/2014/main" id="{0A03D0E6-881A-48CB-880A-BB0F43D54857}"/>
              </a:ext>
            </a:extLst>
          </p:cNvPr>
          <p:cNvSpPr txBox="1"/>
          <p:nvPr/>
        </p:nvSpPr>
        <p:spPr>
          <a:xfrm>
            <a:off x="4552334" y="1873041"/>
            <a:ext cx="15387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Double Armored (DA)</a:t>
            </a:r>
            <a:endParaRPr lang="en-US" dirty="0">
              <a:cs typeface="Calibri" panose="020F0502020204030204"/>
            </a:endParaRPr>
          </a:p>
          <a:p>
            <a:pPr algn="ctr"/>
            <a:r>
              <a:rPr lang="en-US" sz="1200" dirty="0">
                <a:cs typeface="Calibri"/>
              </a:rPr>
              <a:t>Beach joint-400m</a:t>
            </a:r>
            <a:endParaRPr lang="en-US" dirty="0"/>
          </a:p>
        </p:txBody>
      </p:sp>
    </p:spTree>
    <p:extLst>
      <p:ext uri="{BB962C8B-B14F-4D97-AF65-F5344CB8AC3E}">
        <p14:creationId xmlns:p14="http://schemas.microsoft.com/office/powerpoint/2010/main" val="392781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A5A3BC99-4952-4421-A11B-4FF58CF00D1D}"/>
              </a:ext>
            </a:extLst>
          </p:cNvPr>
          <p:cNvPicPr>
            <a:picLocks noGrp="1" noChangeAspect="1"/>
          </p:cNvPicPr>
          <p:nvPr>
            <p:ph idx="1"/>
          </p:nvPr>
        </p:nvPicPr>
        <p:blipFill>
          <a:blip r:embed="rId2"/>
          <a:stretch>
            <a:fillRect/>
          </a:stretch>
        </p:blipFill>
        <p:spPr>
          <a:xfrm>
            <a:off x="308" y="-3508"/>
            <a:ext cx="4731159" cy="3437603"/>
          </a:xfrm>
        </p:spPr>
      </p:pic>
      <p:pic>
        <p:nvPicPr>
          <p:cNvPr id="5" name="Picture 5" descr="Graphical user interface&#10;&#10;Description automatically generated">
            <a:extLst>
              <a:ext uri="{FF2B5EF4-FFF2-40B4-BE49-F238E27FC236}">
                <a16:creationId xmlns:a16="http://schemas.microsoft.com/office/drawing/2014/main" id="{C542EEEE-91EC-406B-A7C7-1C92E14B660D}"/>
              </a:ext>
            </a:extLst>
          </p:cNvPr>
          <p:cNvPicPr>
            <a:picLocks noChangeAspect="1"/>
          </p:cNvPicPr>
          <p:nvPr/>
        </p:nvPicPr>
        <p:blipFill>
          <a:blip r:embed="rId3"/>
          <a:stretch>
            <a:fillRect/>
          </a:stretch>
        </p:blipFill>
        <p:spPr>
          <a:xfrm>
            <a:off x="7448244" y="3430845"/>
            <a:ext cx="4731158" cy="3425312"/>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72C5FA8C-0EFB-4F1F-BF16-CDE66ACDF2A6}"/>
              </a:ext>
            </a:extLst>
          </p:cNvPr>
          <p:cNvPicPr>
            <a:picLocks noChangeAspect="1"/>
          </p:cNvPicPr>
          <p:nvPr/>
        </p:nvPicPr>
        <p:blipFill>
          <a:blip r:embed="rId4"/>
          <a:stretch>
            <a:fillRect/>
          </a:stretch>
        </p:blipFill>
        <p:spPr>
          <a:xfrm>
            <a:off x="7386791" y="1844"/>
            <a:ext cx="4792610" cy="3486763"/>
          </a:xfrm>
          <a:prstGeom prst="rect">
            <a:avLst/>
          </a:prstGeom>
        </p:spPr>
      </p:pic>
      <p:pic>
        <p:nvPicPr>
          <p:cNvPr id="7" name="Picture 7" descr="A picture containing graphical user interface&#10;&#10;Description automatically generated">
            <a:extLst>
              <a:ext uri="{FF2B5EF4-FFF2-40B4-BE49-F238E27FC236}">
                <a16:creationId xmlns:a16="http://schemas.microsoft.com/office/drawing/2014/main" id="{2D81BDF4-30E4-4CB4-B3EF-A62C25CDA62A}"/>
              </a:ext>
            </a:extLst>
          </p:cNvPr>
          <p:cNvPicPr>
            <a:picLocks noChangeAspect="1"/>
          </p:cNvPicPr>
          <p:nvPr/>
        </p:nvPicPr>
        <p:blipFill>
          <a:blip r:embed="rId5"/>
          <a:stretch>
            <a:fillRect/>
          </a:stretch>
        </p:blipFill>
        <p:spPr>
          <a:xfrm>
            <a:off x="454" y="3429967"/>
            <a:ext cx="4743450" cy="3425312"/>
          </a:xfrm>
          <a:prstGeom prst="rect">
            <a:avLst/>
          </a:prstGeom>
        </p:spPr>
      </p:pic>
      <p:sp>
        <p:nvSpPr>
          <p:cNvPr id="8" name="TextBox 7">
            <a:extLst>
              <a:ext uri="{FF2B5EF4-FFF2-40B4-BE49-F238E27FC236}">
                <a16:creationId xmlns:a16="http://schemas.microsoft.com/office/drawing/2014/main" id="{86A42FB7-1967-47D1-8D1E-1598FC08443B}"/>
              </a:ext>
            </a:extLst>
          </p:cNvPr>
          <p:cNvSpPr txBox="1"/>
          <p:nvPr/>
        </p:nvSpPr>
        <p:spPr>
          <a:xfrm>
            <a:off x="4916" y="2966884"/>
            <a:ext cx="18951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rPr>
              <a:t>1. Extending</a:t>
            </a:r>
          </a:p>
        </p:txBody>
      </p:sp>
      <p:sp>
        <p:nvSpPr>
          <p:cNvPr id="10" name="TextBox 9">
            <a:extLst>
              <a:ext uri="{FF2B5EF4-FFF2-40B4-BE49-F238E27FC236}">
                <a16:creationId xmlns:a16="http://schemas.microsoft.com/office/drawing/2014/main" id="{9820EA2C-4B3C-43C1-AF27-82710BBDFCC0}"/>
              </a:ext>
            </a:extLst>
          </p:cNvPr>
          <p:cNvSpPr txBox="1"/>
          <p:nvPr/>
        </p:nvSpPr>
        <p:spPr>
          <a:xfrm>
            <a:off x="4915" y="6383593"/>
            <a:ext cx="18951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rPr>
              <a:t>2. Dropping</a:t>
            </a:r>
          </a:p>
        </p:txBody>
      </p:sp>
      <p:sp>
        <p:nvSpPr>
          <p:cNvPr id="11" name="TextBox 10">
            <a:extLst>
              <a:ext uri="{FF2B5EF4-FFF2-40B4-BE49-F238E27FC236}">
                <a16:creationId xmlns:a16="http://schemas.microsoft.com/office/drawing/2014/main" id="{B9A2028B-F393-414B-B20A-7BDD4C2E520D}"/>
              </a:ext>
            </a:extLst>
          </p:cNvPr>
          <p:cNvSpPr txBox="1"/>
          <p:nvPr/>
        </p:nvSpPr>
        <p:spPr>
          <a:xfrm>
            <a:off x="7514301" y="2966882"/>
            <a:ext cx="25465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rPr>
              <a:t>3. Splicing with other side</a:t>
            </a:r>
          </a:p>
        </p:txBody>
      </p:sp>
      <p:sp>
        <p:nvSpPr>
          <p:cNvPr id="12" name="TextBox 11">
            <a:extLst>
              <a:ext uri="{FF2B5EF4-FFF2-40B4-BE49-F238E27FC236}">
                <a16:creationId xmlns:a16="http://schemas.microsoft.com/office/drawing/2014/main" id="{30ADB442-477B-42AF-A8D2-1B678C14B80D}"/>
              </a:ext>
            </a:extLst>
          </p:cNvPr>
          <p:cNvSpPr txBox="1"/>
          <p:nvPr/>
        </p:nvSpPr>
        <p:spPr>
          <a:xfrm>
            <a:off x="7514300" y="6383591"/>
            <a:ext cx="25465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rPr>
              <a:t>4. Dropping</a:t>
            </a:r>
          </a:p>
        </p:txBody>
      </p:sp>
      <p:pic>
        <p:nvPicPr>
          <p:cNvPr id="13" name="Picture 13" descr="A picture containing sitting, table, bed, cat&#10;&#10;Description automatically generated">
            <a:extLst>
              <a:ext uri="{FF2B5EF4-FFF2-40B4-BE49-F238E27FC236}">
                <a16:creationId xmlns:a16="http://schemas.microsoft.com/office/drawing/2014/main" id="{7218AFFB-D540-4927-A19B-1427D070BBD0}"/>
              </a:ext>
            </a:extLst>
          </p:cNvPr>
          <p:cNvPicPr>
            <a:picLocks noChangeAspect="1"/>
          </p:cNvPicPr>
          <p:nvPr/>
        </p:nvPicPr>
        <p:blipFill>
          <a:blip r:embed="rId6"/>
          <a:stretch>
            <a:fillRect/>
          </a:stretch>
        </p:blipFill>
        <p:spPr>
          <a:xfrm>
            <a:off x="4613787" y="3001039"/>
            <a:ext cx="2829232" cy="3719569"/>
          </a:xfrm>
          <a:prstGeom prst="rect">
            <a:avLst/>
          </a:prstGeom>
        </p:spPr>
      </p:pic>
      <p:pic>
        <p:nvPicPr>
          <p:cNvPr id="14" name="Picture 14" descr="A picture containing water, bicycle, holding, sticking&#10;&#10;Description automatically generated">
            <a:extLst>
              <a:ext uri="{FF2B5EF4-FFF2-40B4-BE49-F238E27FC236}">
                <a16:creationId xmlns:a16="http://schemas.microsoft.com/office/drawing/2014/main" id="{A4757B71-B55A-4F13-B13A-34865821D907}"/>
              </a:ext>
            </a:extLst>
          </p:cNvPr>
          <p:cNvPicPr>
            <a:picLocks noChangeAspect="1"/>
          </p:cNvPicPr>
          <p:nvPr/>
        </p:nvPicPr>
        <p:blipFill>
          <a:blip r:embed="rId7"/>
          <a:stretch>
            <a:fillRect/>
          </a:stretch>
        </p:blipFill>
        <p:spPr>
          <a:xfrm>
            <a:off x="4613787" y="1823146"/>
            <a:ext cx="2829232" cy="1749158"/>
          </a:xfrm>
          <a:prstGeom prst="rect">
            <a:avLst/>
          </a:prstGeom>
        </p:spPr>
      </p:pic>
      <p:pic>
        <p:nvPicPr>
          <p:cNvPr id="16" name="Picture 9" descr="A small boat in a body of water&#10;&#10;Description automatically generated">
            <a:extLst>
              <a:ext uri="{FF2B5EF4-FFF2-40B4-BE49-F238E27FC236}">
                <a16:creationId xmlns:a16="http://schemas.microsoft.com/office/drawing/2014/main" id="{4B2BA7A1-7AAD-4751-98B7-8ACC52C84CE9}"/>
              </a:ext>
            </a:extLst>
          </p:cNvPr>
          <p:cNvPicPr>
            <a:picLocks noChangeAspect="1"/>
          </p:cNvPicPr>
          <p:nvPr/>
        </p:nvPicPr>
        <p:blipFill>
          <a:blip r:embed="rId8"/>
          <a:stretch>
            <a:fillRect/>
          </a:stretch>
        </p:blipFill>
        <p:spPr>
          <a:xfrm>
            <a:off x="4613787" y="-3491"/>
            <a:ext cx="2829232" cy="1838238"/>
          </a:xfrm>
          <a:prstGeom prst="rect">
            <a:avLst/>
          </a:prstGeom>
        </p:spPr>
      </p:pic>
    </p:spTree>
    <p:extLst>
      <p:ext uri="{BB962C8B-B14F-4D97-AF65-F5344CB8AC3E}">
        <p14:creationId xmlns:p14="http://schemas.microsoft.com/office/powerpoint/2010/main" val="60497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A picture containing indoor, parked, building, sitting&#10;&#10;Description automatically generated">
            <a:extLst>
              <a:ext uri="{FF2B5EF4-FFF2-40B4-BE49-F238E27FC236}">
                <a16:creationId xmlns:a16="http://schemas.microsoft.com/office/drawing/2014/main" id="{9EC76104-B710-4B3C-9921-AD1C38135B86}"/>
              </a:ext>
            </a:extLst>
          </p:cNvPr>
          <p:cNvPicPr>
            <a:picLocks noGrp="1" noChangeAspect="1"/>
          </p:cNvPicPr>
          <p:nvPr>
            <p:ph sz="half" idx="2"/>
          </p:nvPr>
        </p:nvPicPr>
        <p:blipFill>
          <a:blip r:embed="rId2"/>
          <a:stretch>
            <a:fillRect/>
          </a:stretch>
        </p:blipFill>
        <p:spPr>
          <a:xfrm>
            <a:off x="6700683" y="91055"/>
            <a:ext cx="5427407" cy="3150156"/>
          </a:xfrm>
        </p:spPr>
      </p:pic>
      <p:sp>
        <p:nvSpPr>
          <p:cNvPr id="10" name="TextBox 9">
            <a:extLst>
              <a:ext uri="{FF2B5EF4-FFF2-40B4-BE49-F238E27FC236}">
                <a16:creationId xmlns:a16="http://schemas.microsoft.com/office/drawing/2014/main" id="{17C8C1A3-5A65-449E-9A96-1E605FA480A7}"/>
              </a:ext>
            </a:extLst>
          </p:cNvPr>
          <p:cNvSpPr txBox="1"/>
          <p:nvPr/>
        </p:nvSpPr>
        <p:spPr>
          <a:xfrm>
            <a:off x="6703141" y="2966881"/>
            <a:ext cx="52135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NEC repeaters with four signal amplifiers are located at the OCC factory in Japan.</a:t>
            </a:r>
            <a:endParaRPr lang="en-US" sz="1200" dirty="0">
              <a:cs typeface="Calibri"/>
            </a:endParaRPr>
          </a:p>
        </p:txBody>
      </p:sp>
      <p:pic>
        <p:nvPicPr>
          <p:cNvPr id="13" name="Picture 13" descr="A large body of water&#10;&#10;Description automatically generated">
            <a:extLst>
              <a:ext uri="{FF2B5EF4-FFF2-40B4-BE49-F238E27FC236}">
                <a16:creationId xmlns:a16="http://schemas.microsoft.com/office/drawing/2014/main" id="{C0C4F31F-ED46-4CD1-920F-D2C667B4AFA1}"/>
              </a:ext>
            </a:extLst>
          </p:cNvPr>
          <p:cNvPicPr>
            <a:picLocks noGrp="1" noChangeAspect="1"/>
          </p:cNvPicPr>
          <p:nvPr>
            <p:ph sz="half" idx="1"/>
          </p:nvPr>
        </p:nvPicPr>
        <p:blipFill>
          <a:blip r:embed="rId3"/>
          <a:stretch>
            <a:fillRect/>
          </a:stretch>
        </p:blipFill>
        <p:spPr>
          <a:xfrm>
            <a:off x="6701300" y="3227773"/>
            <a:ext cx="5426176" cy="3550365"/>
          </a:xfrm>
        </p:spPr>
      </p:pic>
      <p:sp>
        <p:nvSpPr>
          <p:cNvPr id="6" name="TextBox 5">
            <a:extLst>
              <a:ext uri="{FF2B5EF4-FFF2-40B4-BE49-F238E27FC236}">
                <a16:creationId xmlns:a16="http://schemas.microsoft.com/office/drawing/2014/main" id="{9DBDB295-1C20-461E-BFD6-58ED7803E463}"/>
              </a:ext>
            </a:extLst>
          </p:cNvPr>
          <p:cNvSpPr txBox="1"/>
          <p:nvPr/>
        </p:nvSpPr>
        <p:spPr>
          <a:xfrm>
            <a:off x="6703142" y="6494206"/>
            <a:ext cx="361581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mn-lt"/>
                <a:cs typeface="+mn-lt"/>
              </a:rPr>
              <a:t>Alcatel Submarine Networks Optical Repeater</a:t>
            </a:r>
            <a:endParaRPr lang="en-US">
              <a:solidFill>
                <a:schemeClr val="bg1"/>
              </a:solidFill>
              <a:cs typeface="Calibri"/>
            </a:endParaRPr>
          </a:p>
        </p:txBody>
      </p:sp>
      <p:pic>
        <p:nvPicPr>
          <p:cNvPr id="15" name="Picture 15" descr="Diagram&#10;&#10;Description automatically generated">
            <a:extLst>
              <a:ext uri="{FF2B5EF4-FFF2-40B4-BE49-F238E27FC236}">
                <a16:creationId xmlns:a16="http://schemas.microsoft.com/office/drawing/2014/main" id="{41EA81AE-2CB2-4D87-AEED-30EE3F499335}"/>
              </a:ext>
            </a:extLst>
          </p:cNvPr>
          <p:cNvPicPr>
            <a:picLocks noChangeAspect="1"/>
          </p:cNvPicPr>
          <p:nvPr/>
        </p:nvPicPr>
        <p:blipFill>
          <a:blip r:embed="rId4"/>
          <a:stretch>
            <a:fillRect/>
          </a:stretch>
        </p:blipFill>
        <p:spPr>
          <a:xfrm>
            <a:off x="54078" y="2793549"/>
            <a:ext cx="6639232" cy="4023934"/>
          </a:xfrm>
          <a:prstGeom prst="rect">
            <a:avLst/>
          </a:prstGeom>
        </p:spPr>
      </p:pic>
      <p:pic>
        <p:nvPicPr>
          <p:cNvPr id="20" name="Picture 12" descr="A picture containing map, water, hanging, colorful&#10;&#10;Description automatically generated">
            <a:extLst>
              <a:ext uri="{FF2B5EF4-FFF2-40B4-BE49-F238E27FC236}">
                <a16:creationId xmlns:a16="http://schemas.microsoft.com/office/drawing/2014/main" id="{3643FE11-C9CD-4FED-855A-0B4FC4283E05}"/>
              </a:ext>
            </a:extLst>
          </p:cNvPr>
          <p:cNvPicPr>
            <a:picLocks noChangeAspect="1"/>
          </p:cNvPicPr>
          <p:nvPr/>
        </p:nvPicPr>
        <p:blipFill>
          <a:blip r:embed="rId5"/>
          <a:stretch>
            <a:fillRect/>
          </a:stretch>
        </p:blipFill>
        <p:spPr>
          <a:xfrm>
            <a:off x="54077" y="-5732"/>
            <a:ext cx="6590072" cy="2850527"/>
          </a:xfrm>
          <a:prstGeom prst="rect">
            <a:avLst/>
          </a:prstGeom>
        </p:spPr>
      </p:pic>
      <p:sp>
        <p:nvSpPr>
          <p:cNvPr id="21" name="TextBox 20">
            <a:extLst>
              <a:ext uri="{FF2B5EF4-FFF2-40B4-BE49-F238E27FC236}">
                <a16:creationId xmlns:a16="http://schemas.microsoft.com/office/drawing/2014/main" id="{FBEAC566-CE00-488B-9CDC-9C726CC472C8}"/>
              </a:ext>
            </a:extLst>
          </p:cNvPr>
          <p:cNvSpPr txBox="1"/>
          <p:nvPr/>
        </p:nvSpPr>
        <p:spPr>
          <a:xfrm>
            <a:off x="54077" y="6494205"/>
            <a:ext cx="361581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Network architecture</a:t>
            </a:r>
            <a:endParaRPr lang="en-US" dirty="0"/>
          </a:p>
        </p:txBody>
      </p:sp>
      <p:sp>
        <p:nvSpPr>
          <p:cNvPr id="22" name="TextBox 21">
            <a:extLst>
              <a:ext uri="{FF2B5EF4-FFF2-40B4-BE49-F238E27FC236}">
                <a16:creationId xmlns:a16="http://schemas.microsoft.com/office/drawing/2014/main" id="{84C931CF-F1C3-4DAA-8F9F-AA24247C4F42}"/>
              </a:ext>
            </a:extLst>
          </p:cNvPr>
          <p:cNvSpPr txBox="1"/>
          <p:nvPr/>
        </p:nvSpPr>
        <p:spPr>
          <a:xfrm>
            <a:off x="5658462" y="2549011"/>
            <a:ext cx="9856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Cable laying</a:t>
            </a:r>
            <a:endParaRPr lang="en-US" dirty="0"/>
          </a:p>
        </p:txBody>
      </p:sp>
      <p:sp>
        <p:nvSpPr>
          <p:cNvPr id="24" name="TextBox 23">
            <a:extLst>
              <a:ext uri="{FF2B5EF4-FFF2-40B4-BE49-F238E27FC236}">
                <a16:creationId xmlns:a16="http://schemas.microsoft.com/office/drawing/2014/main" id="{E4E3AEB3-4478-45DD-ACB1-6E732151D8BE}"/>
              </a:ext>
            </a:extLst>
          </p:cNvPr>
          <p:cNvSpPr txBox="1"/>
          <p:nvPr/>
        </p:nvSpPr>
        <p:spPr>
          <a:xfrm>
            <a:off x="238432" y="2045109"/>
            <a:ext cx="94881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Hydro Jet</a:t>
            </a:r>
            <a:endParaRPr lang="en-US" sz="1200">
              <a:latin typeface="Calibri"/>
              <a:cs typeface="Calibri"/>
            </a:endParaRPr>
          </a:p>
        </p:txBody>
      </p:sp>
    </p:spTree>
    <p:extLst>
      <p:ext uri="{BB962C8B-B14F-4D97-AF65-F5344CB8AC3E}">
        <p14:creationId xmlns:p14="http://schemas.microsoft.com/office/powerpoint/2010/main" val="2972470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descr="A small boat in a body of water&#10;&#10;Description automatically generated">
            <a:extLst>
              <a:ext uri="{FF2B5EF4-FFF2-40B4-BE49-F238E27FC236}">
                <a16:creationId xmlns:a16="http://schemas.microsoft.com/office/drawing/2014/main" id="{8EBF57EE-6543-4517-BFDD-0E82A319F91A}"/>
              </a:ext>
            </a:extLst>
          </p:cNvPr>
          <p:cNvPicPr>
            <a:picLocks noChangeAspect="1"/>
          </p:cNvPicPr>
          <p:nvPr/>
        </p:nvPicPr>
        <p:blipFill>
          <a:blip r:embed="rId2"/>
          <a:stretch>
            <a:fillRect/>
          </a:stretch>
        </p:blipFill>
        <p:spPr>
          <a:xfrm>
            <a:off x="4916" y="-6042"/>
            <a:ext cx="7659328" cy="3662309"/>
          </a:xfrm>
          <a:prstGeom prst="rect">
            <a:avLst/>
          </a:prstGeom>
        </p:spPr>
      </p:pic>
      <p:pic>
        <p:nvPicPr>
          <p:cNvPr id="16" name="Picture 16" descr="A sandy beach next to a body of water&#10;&#10;Description automatically generated">
            <a:extLst>
              <a:ext uri="{FF2B5EF4-FFF2-40B4-BE49-F238E27FC236}">
                <a16:creationId xmlns:a16="http://schemas.microsoft.com/office/drawing/2014/main" id="{EC80C9D2-4639-46A5-AD4A-9BD7A2F45496}"/>
              </a:ext>
            </a:extLst>
          </p:cNvPr>
          <p:cNvPicPr>
            <a:picLocks noChangeAspect="1"/>
          </p:cNvPicPr>
          <p:nvPr/>
        </p:nvPicPr>
        <p:blipFill>
          <a:blip r:embed="rId3"/>
          <a:stretch>
            <a:fillRect/>
          </a:stretch>
        </p:blipFill>
        <p:spPr>
          <a:xfrm>
            <a:off x="7661788" y="2598309"/>
            <a:ext cx="4513006" cy="2533994"/>
          </a:xfrm>
          <a:prstGeom prst="rect">
            <a:avLst/>
          </a:prstGeom>
        </p:spPr>
      </p:pic>
      <p:sp>
        <p:nvSpPr>
          <p:cNvPr id="17" name="TextBox 16">
            <a:extLst>
              <a:ext uri="{FF2B5EF4-FFF2-40B4-BE49-F238E27FC236}">
                <a16:creationId xmlns:a16="http://schemas.microsoft.com/office/drawing/2014/main" id="{73FA16DB-9328-4D9F-9C8C-F8DE5ACFC7F5}"/>
              </a:ext>
            </a:extLst>
          </p:cNvPr>
          <p:cNvSpPr txBox="1"/>
          <p:nvPr/>
        </p:nvSpPr>
        <p:spPr>
          <a:xfrm>
            <a:off x="8952271" y="4859593"/>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bg1"/>
                </a:solidFill>
                <a:latin typeface="Calibri"/>
                <a:ea typeface="+mn-lt"/>
                <a:cs typeface="+mn-lt"/>
              </a:rPr>
              <a:t>Polynesia submarine cable</a:t>
            </a:r>
            <a:endParaRPr lang="en-US" sz="1200" b="1">
              <a:solidFill>
                <a:schemeClr val="bg1"/>
              </a:solidFill>
              <a:latin typeface="Calibri"/>
              <a:cs typeface="Calibri"/>
            </a:endParaRPr>
          </a:p>
        </p:txBody>
      </p:sp>
      <p:pic>
        <p:nvPicPr>
          <p:cNvPr id="18" name="Picture 18" descr="A small boat in a body of water&#10;&#10;Description automatically generated">
            <a:extLst>
              <a:ext uri="{FF2B5EF4-FFF2-40B4-BE49-F238E27FC236}">
                <a16:creationId xmlns:a16="http://schemas.microsoft.com/office/drawing/2014/main" id="{BDA66DE4-59AD-4D87-AC73-4F98008C2FEC}"/>
              </a:ext>
            </a:extLst>
          </p:cNvPr>
          <p:cNvPicPr>
            <a:picLocks noChangeAspect="1"/>
          </p:cNvPicPr>
          <p:nvPr/>
        </p:nvPicPr>
        <p:blipFill>
          <a:blip r:embed="rId4"/>
          <a:stretch>
            <a:fillRect/>
          </a:stretch>
        </p:blipFill>
        <p:spPr>
          <a:xfrm>
            <a:off x="7661789" y="2765"/>
            <a:ext cx="4513006" cy="2587728"/>
          </a:xfrm>
          <a:prstGeom prst="rect">
            <a:avLst/>
          </a:prstGeom>
        </p:spPr>
      </p:pic>
      <p:pic>
        <p:nvPicPr>
          <p:cNvPr id="2" name="Picture 2" descr="A child that is standing in the water&#10;&#10;Description automatically generated">
            <a:extLst>
              <a:ext uri="{FF2B5EF4-FFF2-40B4-BE49-F238E27FC236}">
                <a16:creationId xmlns:a16="http://schemas.microsoft.com/office/drawing/2014/main" id="{82033617-F12E-46EF-AB19-534993A3739A}"/>
              </a:ext>
            </a:extLst>
          </p:cNvPr>
          <p:cNvPicPr>
            <a:picLocks noChangeAspect="1"/>
          </p:cNvPicPr>
          <p:nvPr/>
        </p:nvPicPr>
        <p:blipFill>
          <a:blip r:embed="rId5"/>
          <a:stretch>
            <a:fillRect/>
          </a:stretch>
        </p:blipFill>
        <p:spPr>
          <a:xfrm>
            <a:off x="4916" y="3650265"/>
            <a:ext cx="6184490" cy="3207696"/>
          </a:xfrm>
          <a:prstGeom prst="rect">
            <a:avLst/>
          </a:prstGeom>
        </p:spPr>
      </p:pic>
      <p:pic>
        <p:nvPicPr>
          <p:cNvPr id="3" name="Picture 3" descr="A picture containing outdoor, grass, sitting, water&#10;&#10;Description automatically generated">
            <a:extLst>
              <a:ext uri="{FF2B5EF4-FFF2-40B4-BE49-F238E27FC236}">
                <a16:creationId xmlns:a16="http://schemas.microsoft.com/office/drawing/2014/main" id="{17685E47-2406-4524-BE88-714E34233FD0}"/>
              </a:ext>
            </a:extLst>
          </p:cNvPr>
          <p:cNvPicPr>
            <a:picLocks noChangeAspect="1"/>
          </p:cNvPicPr>
          <p:nvPr/>
        </p:nvPicPr>
        <p:blipFill>
          <a:blip r:embed="rId6"/>
          <a:stretch>
            <a:fillRect/>
          </a:stretch>
        </p:blipFill>
        <p:spPr>
          <a:xfrm>
            <a:off x="6199239" y="3122147"/>
            <a:ext cx="2743200" cy="2014804"/>
          </a:xfrm>
          <a:prstGeom prst="rect">
            <a:avLst/>
          </a:prstGeom>
        </p:spPr>
      </p:pic>
      <p:sp>
        <p:nvSpPr>
          <p:cNvPr id="12" name="TextBox 11">
            <a:extLst>
              <a:ext uri="{FF2B5EF4-FFF2-40B4-BE49-F238E27FC236}">
                <a16:creationId xmlns:a16="http://schemas.microsoft.com/office/drawing/2014/main" id="{03B2FB4A-8E62-4E9F-A1E4-91420CF229DD}"/>
              </a:ext>
            </a:extLst>
          </p:cNvPr>
          <p:cNvSpPr txBox="1"/>
          <p:nvPr/>
        </p:nvSpPr>
        <p:spPr>
          <a:xfrm>
            <a:off x="4915" y="3360173"/>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Calibri"/>
                <a:ea typeface="+mn-lt"/>
                <a:cs typeface="+mn-lt"/>
              </a:rPr>
              <a:t>Installation ship</a:t>
            </a:r>
            <a:endParaRPr lang="en-US" dirty="0">
              <a:solidFill>
                <a:schemeClr val="bg1"/>
              </a:solidFill>
            </a:endParaRPr>
          </a:p>
        </p:txBody>
      </p:sp>
      <p:sp>
        <p:nvSpPr>
          <p:cNvPr id="13" name="TextBox 12">
            <a:extLst>
              <a:ext uri="{FF2B5EF4-FFF2-40B4-BE49-F238E27FC236}">
                <a16:creationId xmlns:a16="http://schemas.microsoft.com/office/drawing/2014/main" id="{505B6999-B189-4A59-9F42-1CE40AA912FF}"/>
              </a:ext>
            </a:extLst>
          </p:cNvPr>
          <p:cNvSpPr txBox="1"/>
          <p:nvPr/>
        </p:nvSpPr>
        <p:spPr>
          <a:xfrm>
            <a:off x="7661786" y="231549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Calibri"/>
                <a:ea typeface="+mn-lt"/>
                <a:cs typeface="+mn-lt"/>
              </a:rPr>
              <a:t>Sea plow for Cable burial</a:t>
            </a:r>
            <a:endParaRPr lang="en-US" dirty="0">
              <a:solidFill>
                <a:schemeClr val="bg1"/>
              </a:solidFill>
            </a:endParaRPr>
          </a:p>
        </p:txBody>
      </p:sp>
      <p:pic>
        <p:nvPicPr>
          <p:cNvPr id="4" name="Picture 5" descr="A small boat in a body of water&#10;&#10;Description automatically generated">
            <a:extLst>
              <a:ext uri="{FF2B5EF4-FFF2-40B4-BE49-F238E27FC236}">
                <a16:creationId xmlns:a16="http://schemas.microsoft.com/office/drawing/2014/main" id="{BD3BD4DD-7F08-4510-B222-A2A77B8E96C6}"/>
              </a:ext>
            </a:extLst>
          </p:cNvPr>
          <p:cNvPicPr>
            <a:picLocks noChangeAspect="1"/>
          </p:cNvPicPr>
          <p:nvPr/>
        </p:nvPicPr>
        <p:blipFill>
          <a:blip r:embed="rId7"/>
          <a:stretch>
            <a:fillRect/>
          </a:stretch>
        </p:blipFill>
        <p:spPr>
          <a:xfrm>
            <a:off x="6199239" y="5147055"/>
            <a:ext cx="3234812" cy="1713535"/>
          </a:xfrm>
          <a:prstGeom prst="rect">
            <a:avLst/>
          </a:prstGeom>
        </p:spPr>
      </p:pic>
      <p:pic>
        <p:nvPicPr>
          <p:cNvPr id="6" name="Picture 6" descr="A large ship in a body of water&#10;&#10;Description automatically generated">
            <a:extLst>
              <a:ext uri="{FF2B5EF4-FFF2-40B4-BE49-F238E27FC236}">
                <a16:creationId xmlns:a16="http://schemas.microsoft.com/office/drawing/2014/main" id="{474AE4BA-714F-41C8-8A7E-C1E8E0188D5A}"/>
              </a:ext>
            </a:extLst>
          </p:cNvPr>
          <p:cNvPicPr>
            <a:picLocks noChangeAspect="1"/>
          </p:cNvPicPr>
          <p:nvPr/>
        </p:nvPicPr>
        <p:blipFill>
          <a:blip r:embed="rId8"/>
          <a:stretch>
            <a:fillRect/>
          </a:stretch>
        </p:blipFill>
        <p:spPr>
          <a:xfrm>
            <a:off x="9443884" y="5152051"/>
            <a:ext cx="1821426" cy="1703541"/>
          </a:xfrm>
          <a:prstGeom prst="rect">
            <a:avLst/>
          </a:prstGeom>
        </p:spPr>
      </p:pic>
      <p:sp>
        <p:nvSpPr>
          <p:cNvPr id="19" name="TextBox 18">
            <a:extLst>
              <a:ext uri="{FF2B5EF4-FFF2-40B4-BE49-F238E27FC236}">
                <a16:creationId xmlns:a16="http://schemas.microsoft.com/office/drawing/2014/main" id="{A75542AF-1564-41E4-BE2E-04DF02EE5982}"/>
              </a:ext>
            </a:extLst>
          </p:cNvPr>
          <p:cNvSpPr txBox="1"/>
          <p:nvPr/>
        </p:nvSpPr>
        <p:spPr>
          <a:xfrm>
            <a:off x="6199237" y="6580237"/>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Calibri"/>
                <a:ea typeface="+mn-lt"/>
                <a:cs typeface="+mn-lt"/>
              </a:rPr>
              <a:t>Survey ship</a:t>
            </a:r>
            <a:endParaRPr lang="en-US" dirty="0">
              <a:solidFill>
                <a:schemeClr val="bg1"/>
              </a:solidFill>
              <a:cs typeface="Calibri"/>
            </a:endParaRPr>
          </a:p>
        </p:txBody>
      </p:sp>
      <p:sp>
        <p:nvSpPr>
          <p:cNvPr id="21" name="TextBox 20">
            <a:extLst>
              <a:ext uri="{FF2B5EF4-FFF2-40B4-BE49-F238E27FC236}">
                <a16:creationId xmlns:a16="http://schemas.microsoft.com/office/drawing/2014/main" id="{9422175A-F938-4E47-B240-322AB5A7E3B6}"/>
              </a:ext>
            </a:extLst>
          </p:cNvPr>
          <p:cNvSpPr txBox="1"/>
          <p:nvPr/>
        </p:nvSpPr>
        <p:spPr>
          <a:xfrm>
            <a:off x="9443882" y="6580236"/>
            <a:ext cx="15633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Calibri"/>
                <a:ea typeface="+mn-lt"/>
                <a:cs typeface="+mn-lt"/>
              </a:rPr>
              <a:t>Maintenance ship</a:t>
            </a:r>
            <a:endParaRPr lang="en-US" dirty="0">
              <a:solidFill>
                <a:schemeClr val="bg1"/>
              </a:solidFill>
            </a:endParaRPr>
          </a:p>
        </p:txBody>
      </p:sp>
    </p:spTree>
    <p:extLst>
      <p:ext uri="{BB962C8B-B14F-4D97-AF65-F5344CB8AC3E}">
        <p14:creationId xmlns:p14="http://schemas.microsoft.com/office/powerpoint/2010/main" val="1285252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14EE8D5-3393-4CC1-8BE9-30C5838B369C}"/>
              </a:ext>
            </a:extLst>
          </p:cNvPr>
          <p:cNvSpPr txBox="1">
            <a:spLocks/>
          </p:cNvSpPr>
          <p:nvPr/>
        </p:nvSpPr>
        <p:spPr>
          <a:xfrm>
            <a:off x="6091084" y="370041"/>
            <a:ext cx="6054212" cy="135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SEA-ME-WE 3</a:t>
            </a:r>
            <a:endParaRPr lang="en-US" dirty="0">
              <a:cs typeface="Calibri Light"/>
            </a:endParaRPr>
          </a:p>
        </p:txBody>
      </p:sp>
      <p:sp>
        <p:nvSpPr>
          <p:cNvPr id="12" name="Content Placeholder 3">
            <a:extLst>
              <a:ext uri="{FF2B5EF4-FFF2-40B4-BE49-F238E27FC236}">
                <a16:creationId xmlns:a16="http://schemas.microsoft.com/office/drawing/2014/main" id="{A541202E-C9D2-45BA-9DEC-FF5549DB222D}"/>
              </a:ext>
            </a:extLst>
          </p:cNvPr>
          <p:cNvSpPr txBox="1">
            <a:spLocks/>
          </p:cNvSpPr>
          <p:nvPr/>
        </p:nvSpPr>
        <p:spPr>
          <a:xfrm>
            <a:off x="6098459" y="5500431"/>
            <a:ext cx="5624051" cy="13524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Consolas"/>
                <a:ea typeface="+mn-lt"/>
                <a:cs typeface="+mn-lt"/>
              </a:rPr>
              <a:t>The South-East Asia Middle East Western Europe 3.</a:t>
            </a:r>
          </a:p>
          <a:p>
            <a:r>
              <a:rPr lang="en-US" sz="1400">
                <a:latin typeface="Consolas"/>
                <a:cs typeface="Calibri"/>
              </a:rPr>
              <a:t>Length: 39,000km, Capacity: 100G (1999</a:t>
            </a:r>
            <a:r>
              <a:rPr lang="en-US" sz="1400" dirty="0">
                <a:latin typeface="Consolas"/>
                <a:cs typeface="Calibri"/>
              </a:rPr>
              <a:t>)</a:t>
            </a:r>
            <a:endParaRPr lang="en-US" sz="1400">
              <a:latin typeface="Consolas"/>
              <a:cs typeface="Calibri"/>
            </a:endParaRPr>
          </a:p>
          <a:p>
            <a:r>
              <a:rPr lang="en-US" sz="1400">
                <a:latin typeface="Consolas"/>
                <a:cs typeface="Calibri"/>
              </a:rPr>
              <a:t>Operators: </a:t>
            </a:r>
            <a:r>
              <a:rPr lang="en-US" sz="1400">
                <a:ea typeface="+mn-lt"/>
                <a:cs typeface="+mn-lt"/>
              </a:rPr>
              <a:t>BSNL (</a:t>
            </a:r>
            <a:r>
              <a:rPr lang="en-US" sz="1400">
                <a:latin typeface="Calibri"/>
                <a:cs typeface="Calibri"/>
              </a:rPr>
              <a:t>9</a:t>
            </a:r>
            <a:r>
              <a:rPr lang="en-US" sz="1400">
                <a:latin typeface="Consolas"/>
                <a:cs typeface="Calibri"/>
              </a:rPr>
              <a:t>2</a:t>
            </a:r>
            <a:r>
              <a:rPr lang="en-US" sz="1400" dirty="0">
                <a:latin typeface="Consolas"/>
                <a:cs typeface="Calibri"/>
              </a:rPr>
              <a:t>)</a:t>
            </a:r>
            <a:endParaRPr lang="en-US" dirty="0"/>
          </a:p>
          <a:p>
            <a:r>
              <a:rPr lang="en-US" sz="1400">
                <a:latin typeface="Consolas"/>
                <a:cs typeface="Calibri"/>
              </a:rPr>
              <a:t>CLS: </a:t>
            </a:r>
            <a:r>
              <a:rPr lang="en-US" sz="1400">
                <a:latin typeface="Calibri"/>
                <a:cs typeface="Calibri"/>
              </a:rPr>
              <a:t>Mumbai (Tata Comm.), Kochi (Tata Comm.) (</a:t>
            </a:r>
            <a:r>
              <a:rPr lang="en-US" sz="1400" dirty="0">
                <a:latin typeface="Consolas"/>
                <a:cs typeface="Calibri"/>
              </a:rPr>
              <a:t>39)</a:t>
            </a:r>
            <a:endParaRPr lang="en-US" sz="1400" dirty="0">
              <a:ea typeface="+mn-lt"/>
              <a:cs typeface="+mn-lt"/>
            </a:endParaRPr>
          </a:p>
          <a:p>
            <a:endParaRPr lang="en-US" sz="1400" dirty="0">
              <a:latin typeface="Consolas"/>
              <a:cs typeface="Calibri"/>
            </a:endParaRPr>
          </a:p>
        </p:txBody>
      </p:sp>
      <p:pic>
        <p:nvPicPr>
          <p:cNvPr id="14" name="Picture 14" descr="Map&#10;&#10;Description automatically generated">
            <a:extLst>
              <a:ext uri="{FF2B5EF4-FFF2-40B4-BE49-F238E27FC236}">
                <a16:creationId xmlns:a16="http://schemas.microsoft.com/office/drawing/2014/main" id="{8B3EB4AA-73B8-47EE-A6EC-A75C13F6F0DE}"/>
              </a:ext>
            </a:extLst>
          </p:cNvPr>
          <p:cNvPicPr>
            <a:picLocks noChangeAspect="1"/>
          </p:cNvPicPr>
          <p:nvPr/>
        </p:nvPicPr>
        <p:blipFill>
          <a:blip r:embed="rId2"/>
          <a:stretch>
            <a:fillRect/>
          </a:stretch>
        </p:blipFill>
        <p:spPr>
          <a:xfrm>
            <a:off x="6100916" y="1521640"/>
            <a:ext cx="6024716" cy="3704106"/>
          </a:xfrm>
          <a:prstGeom prst="rect">
            <a:avLst/>
          </a:prstGeom>
        </p:spPr>
      </p:pic>
      <p:sp>
        <p:nvSpPr>
          <p:cNvPr id="11" name="Title 1">
            <a:extLst>
              <a:ext uri="{FF2B5EF4-FFF2-40B4-BE49-F238E27FC236}">
                <a16:creationId xmlns:a16="http://schemas.microsoft.com/office/drawing/2014/main" id="{25D78EE3-5CC2-4561-A528-69E5340C7490}"/>
              </a:ext>
            </a:extLst>
          </p:cNvPr>
          <p:cNvSpPr txBox="1">
            <a:spLocks/>
          </p:cNvSpPr>
          <p:nvPr/>
        </p:nvSpPr>
        <p:spPr>
          <a:xfrm>
            <a:off x="73742" y="424118"/>
            <a:ext cx="6054212" cy="135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Calibri Light"/>
              </a:rPr>
              <a:t>FEA</a:t>
            </a:r>
            <a:endParaRPr lang="en-US" dirty="0"/>
          </a:p>
        </p:txBody>
      </p:sp>
      <p:sp>
        <p:nvSpPr>
          <p:cNvPr id="17" name="Content Placeholder 3">
            <a:extLst>
              <a:ext uri="{FF2B5EF4-FFF2-40B4-BE49-F238E27FC236}">
                <a16:creationId xmlns:a16="http://schemas.microsoft.com/office/drawing/2014/main" id="{5DE1DC9F-3C1F-4F05-8DAD-17D6627EEA37}"/>
              </a:ext>
            </a:extLst>
          </p:cNvPr>
          <p:cNvSpPr txBox="1">
            <a:spLocks/>
          </p:cNvSpPr>
          <p:nvPr/>
        </p:nvSpPr>
        <p:spPr>
          <a:xfrm>
            <a:off x="76201" y="5512721"/>
            <a:ext cx="6041921" cy="13524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onsolas"/>
                <a:ea typeface="+mn-lt"/>
                <a:cs typeface="+mn-lt"/>
              </a:rPr>
              <a:t>The FLAG Europe Asia (Fiber-optic Link Around Globe).</a:t>
            </a:r>
          </a:p>
          <a:p>
            <a:r>
              <a:rPr lang="en-US" sz="1400" dirty="0">
                <a:latin typeface="Consolas"/>
                <a:cs typeface="Calibri"/>
              </a:rPr>
              <a:t>Length: 28,000km, Capacity: 80Gbps (1997)</a:t>
            </a:r>
          </a:p>
          <a:p>
            <a:r>
              <a:rPr lang="en-US" sz="1400" dirty="0">
                <a:latin typeface="Consolas"/>
                <a:cs typeface="Calibri"/>
              </a:rPr>
              <a:t>Operators: </a:t>
            </a:r>
            <a:r>
              <a:rPr lang="en-US" sz="1400" dirty="0">
                <a:ea typeface="+mn-lt"/>
                <a:cs typeface="+mn-lt"/>
              </a:rPr>
              <a:t>Global Cloud Xchange (RCOM) (</a:t>
            </a:r>
            <a:r>
              <a:rPr lang="en-US" sz="1400" dirty="0">
                <a:latin typeface="Calibri"/>
                <a:cs typeface="Calibri"/>
              </a:rPr>
              <a:t>1</a:t>
            </a:r>
            <a:r>
              <a:rPr lang="en-US" sz="1400" dirty="0">
                <a:latin typeface="Consolas"/>
                <a:cs typeface="Calibri"/>
              </a:rPr>
              <a:t>)</a:t>
            </a:r>
            <a:endParaRPr lang="en-US" dirty="0"/>
          </a:p>
          <a:p>
            <a:r>
              <a:rPr lang="en-US" sz="1400" dirty="0">
                <a:latin typeface="Consolas"/>
                <a:cs typeface="Calibri"/>
              </a:rPr>
              <a:t>CLS: </a:t>
            </a:r>
            <a:r>
              <a:rPr lang="en-US" sz="1400" dirty="0">
                <a:latin typeface="Calibri"/>
                <a:cs typeface="Calibri"/>
              </a:rPr>
              <a:t>Chennai (Tata Comm.) (</a:t>
            </a:r>
            <a:r>
              <a:rPr lang="en-US" sz="1400" dirty="0">
                <a:latin typeface="Consolas"/>
                <a:cs typeface="Calibri"/>
              </a:rPr>
              <a:t>18)</a:t>
            </a:r>
            <a:endParaRPr lang="en-US" sz="1400" dirty="0">
              <a:ea typeface="+mn-lt"/>
              <a:cs typeface="+mn-lt"/>
            </a:endParaRPr>
          </a:p>
          <a:p>
            <a:endParaRPr lang="en-US" sz="1400" dirty="0">
              <a:latin typeface="Consolas"/>
              <a:cs typeface="Calibri"/>
            </a:endParaRPr>
          </a:p>
        </p:txBody>
      </p:sp>
      <p:pic>
        <p:nvPicPr>
          <p:cNvPr id="19" name="Picture 10" descr="Map&#10;&#10;Description automatically generated">
            <a:extLst>
              <a:ext uri="{FF2B5EF4-FFF2-40B4-BE49-F238E27FC236}">
                <a16:creationId xmlns:a16="http://schemas.microsoft.com/office/drawing/2014/main" id="{5C161AC1-6CA4-496F-9EB8-7A1A6C3FBB32}"/>
              </a:ext>
            </a:extLst>
          </p:cNvPr>
          <p:cNvPicPr>
            <a:picLocks noChangeAspect="1"/>
          </p:cNvPicPr>
          <p:nvPr/>
        </p:nvPicPr>
        <p:blipFill>
          <a:blip r:embed="rId3"/>
          <a:stretch>
            <a:fillRect/>
          </a:stretch>
        </p:blipFill>
        <p:spPr>
          <a:xfrm>
            <a:off x="54077" y="1523740"/>
            <a:ext cx="6037006" cy="3404939"/>
          </a:xfrm>
          <a:prstGeom prst="rect">
            <a:avLst/>
          </a:prstGeom>
        </p:spPr>
      </p:pic>
    </p:spTree>
    <p:extLst>
      <p:ext uri="{BB962C8B-B14F-4D97-AF65-F5344CB8AC3E}">
        <p14:creationId xmlns:p14="http://schemas.microsoft.com/office/powerpoint/2010/main" val="268594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E889-6183-4F43-A04B-2F455B47009F}"/>
              </a:ext>
            </a:extLst>
          </p:cNvPr>
          <p:cNvSpPr>
            <a:spLocks noGrp="1"/>
          </p:cNvSpPr>
          <p:nvPr>
            <p:ph type="title"/>
          </p:nvPr>
        </p:nvSpPr>
        <p:spPr>
          <a:xfrm>
            <a:off x="51619" y="365125"/>
            <a:ext cx="6029633" cy="1350143"/>
          </a:xfrm>
        </p:spPr>
        <p:txBody>
          <a:bodyPr/>
          <a:lstStyle/>
          <a:p>
            <a:pPr algn="ctr"/>
            <a:r>
              <a:rPr lang="en-US">
                <a:ea typeface="+mj-lt"/>
                <a:cs typeface="+mj-lt"/>
              </a:rPr>
              <a:t>I2ICN</a:t>
            </a:r>
            <a:endParaRPr lang="en-US"/>
          </a:p>
        </p:txBody>
      </p:sp>
      <p:sp>
        <p:nvSpPr>
          <p:cNvPr id="4" name="Content Placeholder 3">
            <a:extLst>
              <a:ext uri="{FF2B5EF4-FFF2-40B4-BE49-F238E27FC236}">
                <a16:creationId xmlns:a16="http://schemas.microsoft.com/office/drawing/2014/main" id="{3DAB32F7-0CD7-4E9F-A76E-285B37EB0EDB}"/>
              </a:ext>
            </a:extLst>
          </p:cNvPr>
          <p:cNvSpPr>
            <a:spLocks noGrp="1"/>
          </p:cNvSpPr>
          <p:nvPr>
            <p:ph sz="half" idx="2"/>
          </p:nvPr>
        </p:nvSpPr>
        <p:spPr>
          <a:xfrm>
            <a:off x="469490" y="5500431"/>
            <a:ext cx="5624052" cy="1352500"/>
          </a:xfrm>
        </p:spPr>
        <p:txBody>
          <a:bodyPr vert="horz" lIns="91440" tIns="45720" rIns="91440" bIns="45720" rtlCol="0" anchor="t">
            <a:normAutofit/>
          </a:bodyPr>
          <a:lstStyle/>
          <a:p>
            <a:r>
              <a:rPr lang="en-US" sz="1400">
                <a:latin typeface="Consolas"/>
                <a:ea typeface="+mn-lt"/>
                <a:cs typeface="+mn-lt"/>
              </a:rPr>
              <a:t>The i2 Cable Network</a:t>
            </a:r>
            <a:r>
              <a:rPr lang="en-US" sz="1400" dirty="0">
                <a:latin typeface="Consolas"/>
                <a:ea typeface="+mn-lt"/>
                <a:cs typeface="+mn-lt"/>
              </a:rPr>
              <a:t>.</a:t>
            </a:r>
          </a:p>
          <a:p>
            <a:r>
              <a:rPr lang="en-US" sz="1400">
                <a:latin typeface="Consolas"/>
                <a:cs typeface="Calibri"/>
              </a:rPr>
              <a:t>Length: 3,100km, Capacity: 8.4Tbps (2002</a:t>
            </a:r>
            <a:r>
              <a:rPr lang="en-US" sz="1400" dirty="0">
                <a:latin typeface="Consolas"/>
                <a:cs typeface="Calibri"/>
              </a:rPr>
              <a:t>)</a:t>
            </a:r>
            <a:endParaRPr lang="en-US" sz="1400">
              <a:latin typeface="Consolas"/>
              <a:cs typeface="Calibri"/>
            </a:endParaRPr>
          </a:p>
          <a:p>
            <a:r>
              <a:rPr lang="en-US" sz="1400">
                <a:latin typeface="Consolas"/>
                <a:cs typeface="Calibri"/>
              </a:rPr>
              <a:t>Operators: </a:t>
            </a:r>
            <a:r>
              <a:rPr lang="en-US" sz="1400">
                <a:ea typeface="+mn-lt"/>
                <a:cs typeface="+mn-lt"/>
              </a:rPr>
              <a:t>Bharti Airtel (</a:t>
            </a:r>
            <a:r>
              <a:rPr lang="en-US" sz="1400">
                <a:latin typeface="Consolas"/>
                <a:cs typeface="Calibri"/>
              </a:rPr>
              <a:t>2)</a:t>
            </a:r>
            <a:endParaRPr lang="en-US"/>
          </a:p>
          <a:p>
            <a:r>
              <a:rPr lang="en-US" sz="1400">
                <a:latin typeface="Consolas"/>
                <a:cs typeface="Calibri"/>
              </a:rPr>
              <a:t>CLS: </a:t>
            </a:r>
            <a:r>
              <a:rPr lang="en-US" sz="1400">
                <a:latin typeface="Calibri"/>
                <a:cs typeface="Calibri"/>
              </a:rPr>
              <a:t>Chennai (Airtel) </a:t>
            </a:r>
            <a:r>
              <a:rPr lang="en-US" sz="1400">
                <a:latin typeface="Consolas"/>
                <a:cs typeface="Calibri"/>
              </a:rPr>
              <a:t>(2)</a:t>
            </a:r>
            <a:endParaRPr lang="en-US" sz="1400">
              <a:latin typeface="Consolas"/>
              <a:ea typeface="+mn-lt"/>
              <a:cs typeface="+mn-lt"/>
            </a:endParaRPr>
          </a:p>
          <a:p>
            <a:endParaRPr lang="en-US" sz="1400" dirty="0">
              <a:latin typeface="Consolas"/>
              <a:cs typeface="Calibri"/>
            </a:endParaRPr>
          </a:p>
        </p:txBody>
      </p:sp>
      <p:sp>
        <p:nvSpPr>
          <p:cNvPr id="8" name="Title 1">
            <a:extLst>
              <a:ext uri="{FF2B5EF4-FFF2-40B4-BE49-F238E27FC236}">
                <a16:creationId xmlns:a16="http://schemas.microsoft.com/office/drawing/2014/main" id="{714EE8D5-3393-4CC1-8BE9-30C5838B369C}"/>
              </a:ext>
            </a:extLst>
          </p:cNvPr>
          <p:cNvSpPr txBox="1">
            <a:spLocks/>
          </p:cNvSpPr>
          <p:nvPr/>
        </p:nvSpPr>
        <p:spPr>
          <a:xfrm>
            <a:off x="6091084" y="370041"/>
            <a:ext cx="6054212" cy="135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Calibri Light"/>
              </a:rPr>
              <a:t>SAFE</a:t>
            </a:r>
            <a:endParaRPr lang="en-US" dirty="0">
              <a:ea typeface="+mj-lt"/>
              <a:cs typeface="+mj-lt"/>
            </a:endParaRPr>
          </a:p>
        </p:txBody>
      </p:sp>
      <p:sp>
        <p:nvSpPr>
          <p:cNvPr id="12" name="Content Placeholder 3">
            <a:extLst>
              <a:ext uri="{FF2B5EF4-FFF2-40B4-BE49-F238E27FC236}">
                <a16:creationId xmlns:a16="http://schemas.microsoft.com/office/drawing/2014/main" id="{A541202E-C9D2-45BA-9DEC-FF5549DB222D}"/>
              </a:ext>
            </a:extLst>
          </p:cNvPr>
          <p:cNvSpPr txBox="1">
            <a:spLocks/>
          </p:cNvSpPr>
          <p:nvPr/>
        </p:nvSpPr>
        <p:spPr>
          <a:xfrm>
            <a:off x="6098459" y="5500431"/>
            <a:ext cx="5624051" cy="13524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onsolas"/>
                <a:ea typeface="+mn-lt"/>
                <a:cs typeface="+mn-lt"/>
              </a:rPr>
              <a:t>The South Africa</a:t>
            </a:r>
            <a:r>
              <a:rPr lang="en-US" sz="1400" dirty="0">
                <a:latin typeface="Consolas"/>
                <a:cs typeface="Calibri"/>
              </a:rPr>
              <a:t> Far </a:t>
            </a:r>
            <a:r>
              <a:rPr lang="en-US" sz="1400" dirty="0">
                <a:latin typeface="Consolas"/>
                <a:ea typeface="+mn-lt"/>
                <a:cs typeface="+mn-lt"/>
              </a:rPr>
              <a:t>East.</a:t>
            </a:r>
            <a:endParaRPr lang="en-US" sz="1400" dirty="0">
              <a:ea typeface="+mn-lt"/>
              <a:cs typeface="+mn-lt"/>
            </a:endParaRPr>
          </a:p>
          <a:p>
            <a:r>
              <a:rPr lang="en-US" sz="1400" dirty="0">
                <a:latin typeface="Consolas"/>
                <a:cs typeface="Calibri"/>
              </a:rPr>
              <a:t>Length: 13,500km, Capacity: 130Gbps (2002)</a:t>
            </a:r>
            <a:endParaRPr lang="en-US" sz="1400" dirty="0">
              <a:ea typeface="+mn-lt"/>
              <a:cs typeface="+mn-lt"/>
            </a:endParaRPr>
          </a:p>
          <a:p>
            <a:r>
              <a:rPr lang="en-US" sz="1400" dirty="0">
                <a:latin typeface="Consolas"/>
                <a:cs typeface="Calibri"/>
              </a:rPr>
              <a:t>Operators: </a:t>
            </a:r>
            <a:r>
              <a:rPr lang="en-US" sz="1400" dirty="0">
                <a:latin typeface="Calibri"/>
                <a:cs typeface="Calibri"/>
              </a:rPr>
              <a:t>Tata Comm.</a:t>
            </a:r>
            <a:r>
              <a:rPr lang="en-US" sz="1400" dirty="0">
                <a:ea typeface="+mn-lt"/>
                <a:cs typeface="+mn-lt"/>
              </a:rPr>
              <a:t> (</a:t>
            </a:r>
            <a:r>
              <a:rPr lang="en-US" sz="1400" dirty="0">
                <a:latin typeface="Consolas"/>
                <a:cs typeface="Calibri"/>
              </a:rPr>
              <a:t>30)</a:t>
            </a:r>
            <a:endParaRPr lang="en-US" sz="1400" dirty="0">
              <a:ea typeface="+mn-lt"/>
              <a:cs typeface="+mn-lt"/>
            </a:endParaRPr>
          </a:p>
          <a:p>
            <a:r>
              <a:rPr lang="en-US" sz="1400" dirty="0">
                <a:latin typeface="Consolas"/>
                <a:cs typeface="Calibri"/>
              </a:rPr>
              <a:t>CLS: </a:t>
            </a:r>
            <a:r>
              <a:rPr lang="en-US" sz="1400" dirty="0">
                <a:latin typeface="Calibri"/>
                <a:cs typeface="Calibri"/>
              </a:rPr>
              <a:t>Cochin (Tata Comm.) </a:t>
            </a:r>
            <a:r>
              <a:rPr lang="en-US" sz="1400" dirty="0">
                <a:latin typeface="Consolas"/>
                <a:cs typeface="Calibri"/>
              </a:rPr>
              <a:t>(6)</a:t>
            </a:r>
            <a:endParaRPr lang="en-US" sz="1400" dirty="0">
              <a:ea typeface="+mn-lt"/>
              <a:cs typeface="+mn-lt"/>
            </a:endParaRPr>
          </a:p>
        </p:txBody>
      </p:sp>
      <p:pic>
        <p:nvPicPr>
          <p:cNvPr id="13" name="Picture 13" descr="Diagram&#10;&#10;Description automatically generated">
            <a:extLst>
              <a:ext uri="{FF2B5EF4-FFF2-40B4-BE49-F238E27FC236}">
                <a16:creationId xmlns:a16="http://schemas.microsoft.com/office/drawing/2014/main" id="{76EE0EA0-F6D6-42B3-9670-0FE8A0668B8E}"/>
              </a:ext>
            </a:extLst>
          </p:cNvPr>
          <p:cNvPicPr>
            <a:picLocks noGrp="1" noChangeAspect="1"/>
          </p:cNvPicPr>
          <p:nvPr>
            <p:ph sz="half" idx="1"/>
          </p:nvPr>
        </p:nvPicPr>
        <p:blipFill>
          <a:blip r:embed="rId2"/>
          <a:stretch>
            <a:fillRect/>
          </a:stretch>
        </p:blipFill>
        <p:spPr>
          <a:xfrm>
            <a:off x="51620" y="1520773"/>
            <a:ext cx="6041922" cy="3990105"/>
          </a:xfrm>
        </p:spPr>
      </p:pic>
      <p:pic>
        <p:nvPicPr>
          <p:cNvPr id="3" name="Picture 6" descr="Map&#10;&#10;Description automatically generated">
            <a:extLst>
              <a:ext uri="{FF2B5EF4-FFF2-40B4-BE49-F238E27FC236}">
                <a16:creationId xmlns:a16="http://schemas.microsoft.com/office/drawing/2014/main" id="{19511FB7-5E08-48B4-B08B-A0F1E28E5417}"/>
              </a:ext>
            </a:extLst>
          </p:cNvPr>
          <p:cNvPicPr>
            <a:picLocks noChangeAspect="1"/>
          </p:cNvPicPr>
          <p:nvPr/>
        </p:nvPicPr>
        <p:blipFill>
          <a:blip r:embed="rId3"/>
          <a:stretch>
            <a:fillRect/>
          </a:stretch>
        </p:blipFill>
        <p:spPr>
          <a:xfrm>
            <a:off x="6098459" y="1521107"/>
            <a:ext cx="5611761" cy="3989438"/>
          </a:xfrm>
          <a:prstGeom prst="rect">
            <a:avLst/>
          </a:prstGeom>
        </p:spPr>
      </p:pic>
    </p:spTree>
    <p:extLst>
      <p:ext uri="{BB962C8B-B14F-4D97-AF65-F5344CB8AC3E}">
        <p14:creationId xmlns:p14="http://schemas.microsoft.com/office/powerpoint/2010/main" val="1677010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E889-6183-4F43-A04B-2F455B47009F}"/>
              </a:ext>
            </a:extLst>
          </p:cNvPr>
          <p:cNvSpPr>
            <a:spLocks noGrp="1"/>
          </p:cNvSpPr>
          <p:nvPr>
            <p:ph type="title"/>
          </p:nvPr>
        </p:nvSpPr>
        <p:spPr>
          <a:xfrm>
            <a:off x="51619" y="365125"/>
            <a:ext cx="6029633" cy="1350143"/>
          </a:xfrm>
        </p:spPr>
        <p:txBody>
          <a:bodyPr/>
          <a:lstStyle/>
          <a:p>
            <a:pPr algn="ctr"/>
            <a:r>
              <a:rPr lang="en-US" dirty="0">
                <a:ea typeface="+mj-lt"/>
                <a:cs typeface="+mj-lt"/>
              </a:rPr>
              <a:t>TIC</a:t>
            </a:r>
          </a:p>
        </p:txBody>
      </p:sp>
      <p:sp>
        <p:nvSpPr>
          <p:cNvPr id="4" name="Content Placeholder 3">
            <a:extLst>
              <a:ext uri="{FF2B5EF4-FFF2-40B4-BE49-F238E27FC236}">
                <a16:creationId xmlns:a16="http://schemas.microsoft.com/office/drawing/2014/main" id="{3DAB32F7-0CD7-4E9F-A76E-285B37EB0EDB}"/>
              </a:ext>
            </a:extLst>
          </p:cNvPr>
          <p:cNvSpPr>
            <a:spLocks noGrp="1"/>
          </p:cNvSpPr>
          <p:nvPr>
            <p:ph sz="half" idx="2"/>
          </p:nvPr>
        </p:nvSpPr>
        <p:spPr>
          <a:xfrm>
            <a:off x="469490" y="5500431"/>
            <a:ext cx="5624052" cy="1352500"/>
          </a:xfrm>
        </p:spPr>
        <p:txBody>
          <a:bodyPr vert="horz" lIns="91440" tIns="45720" rIns="91440" bIns="45720" rtlCol="0" anchor="t">
            <a:normAutofit/>
          </a:bodyPr>
          <a:lstStyle/>
          <a:p>
            <a:r>
              <a:rPr lang="en-US" sz="1400" dirty="0">
                <a:latin typeface="Consolas"/>
                <a:ea typeface="+mn-lt"/>
                <a:cs typeface="+mn-lt"/>
              </a:rPr>
              <a:t>The Tata </a:t>
            </a:r>
            <a:r>
              <a:rPr lang="en-US" sz="1400" dirty="0" err="1">
                <a:latin typeface="Consolas"/>
                <a:cs typeface="Calibri"/>
              </a:rPr>
              <a:t>Indicom</a:t>
            </a:r>
            <a:r>
              <a:rPr lang="en-US" sz="1400" dirty="0">
                <a:latin typeface="Consolas"/>
                <a:cs typeface="Calibri"/>
              </a:rPr>
              <a:t> </a:t>
            </a:r>
            <a:r>
              <a:rPr lang="en-US" sz="1400" dirty="0">
                <a:latin typeface="Consolas"/>
                <a:ea typeface="+mn-lt"/>
                <a:cs typeface="+mn-lt"/>
              </a:rPr>
              <a:t>Cable.</a:t>
            </a:r>
            <a:endParaRPr lang="en-US" sz="1400" dirty="0">
              <a:ea typeface="+mn-lt"/>
              <a:cs typeface="+mn-lt"/>
            </a:endParaRPr>
          </a:p>
          <a:p>
            <a:r>
              <a:rPr lang="en-US" sz="1400" dirty="0">
                <a:latin typeface="Consolas"/>
                <a:cs typeface="Calibri"/>
              </a:rPr>
              <a:t>Length: 3,175km, Capacity: 5.1Tbps (2004)</a:t>
            </a:r>
            <a:endParaRPr lang="en-US" sz="1400" dirty="0">
              <a:ea typeface="+mn-lt"/>
              <a:cs typeface="+mn-lt"/>
            </a:endParaRPr>
          </a:p>
          <a:p>
            <a:r>
              <a:rPr lang="en-US" sz="1400" dirty="0">
                <a:latin typeface="Consolas"/>
                <a:cs typeface="Calibri"/>
              </a:rPr>
              <a:t>Operators: </a:t>
            </a:r>
            <a:r>
              <a:rPr lang="en-US" sz="1400" dirty="0">
                <a:ea typeface="+mn-lt"/>
                <a:cs typeface="+mn-lt"/>
              </a:rPr>
              <a:t>Tata Comm. (</a:t>
            </a:r>
            <a:r>
              <a:rPr lang="en-US" sz="1400" dirty="0">
                <a:latin typeface="Calibri"/>
                <a:cs typeface="Calibri"/>
              </a:rPr>
              <a:t>1</a:t>
            </a:r>
            <a:r>
              <a:rPr lang="en-US" sz="1400" dirty="0">
                <a:latin typeface="Consolas"/>
                <a:cs typeface="Calibri"/>
              </a:rPr>
              <a:t>)</a:t>
            </a:r>
            <a:endParaRPr lang="en-US" sz="1400" dirty="0">
              <a:ea typeface="+mn-lt"/>
              <a:cs typeface="+mn-lt"/>
            </a:endParaRPr>
          </a:p>
          <a:p>
            <a:r>
              <a:rPr lang="en-US" sz="1400" dirty="0">
                <a:latin typeface="Consolas"/>
                <a:cs typeface="Calibri"/>
              </a:rPr>
              <a:t>CLS: </a:t>
            </a:r>
            <a:r>
              <a:rPr lang="en-US" sz="1400" dirty="0">
                <a:latin typeface="Calibri"/>
                <a:cs typeface="Calibri"/>
              </a:rPr>
              <a:t>Chennai (Tata Comm.) (</a:t>
            </a:r>
            <a:r>
              <a:rPr lang="en-US" sz="1400" dirty="0">
                <a:latin typeface="Consolas"/>
                <a:cs typeface="Calibri"/>
              </a:rPr>
              <a:t>2)</a:t>
            </a:r>
            <a:endParaRPr lang="en-US" sz="1400" dirty="0">
              <a:ea typeface="+mn-lt"/>
              <a:cs typeface="+mn-lt"/>
            </a:endParaRPr>
          </a:p>
          <a:p>
            <a:endParaRPr lang="en-US" sz="1400" dirty="0">
              <a:ea typeface="+mn-lt"/>
              <a:cs typeface="+mn-lt"/>
            </a:endParaRPr>
          </a:p>
          <a:p>
            <a:endParaRPr lang="en-US" sz="1400" dirty="0">
              <a:latin typeface="Consolas"/>
              <a:cs typeface="Calibri"/>
            </a:endParaRPr>
          </a:p>
        </p:txBody>
      </p:sp>
      <p:sp>
        <p:nvSpPr>
          <p:cNvPr id="8" name="Title 1">
            <a:extLst>
              <a:ext uri="{FF2B5EF4-FFF2-40B4-BE49-F238E27FC236}">
                <a16:creationId xmlns:a16="http://schemas.microsoft.com/office/drawing/2014/main" id="{714EE8D5-3393-4CC1-8BE9-30C5838B369C}"/>
              </a:ext>
            </a:extLst>
          </p:cNvPr>
          <p:cNvSpPr txBox="1">
            <a:spLocks/>
          </p:cNvSpPr>
          <p:nvPr/>
        </p:nvSpPr>
        <p:spPr>
          <a:xfrm>
            <a:off x="6091084" y="370041"/>
            <a:ext cx="6054212" cy="135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a typeface="+mj-lt"/>
                <a:cs typeface="+mj-lt"/>
              </a:rPr>
              <a:t>SEA-ME-WE 4</a:t>
            </a:r>
          </a:p>
        </p:txBody>
      </p:sp>
      <p:sp>
        <p:nvSpPr>
          <p:cNvPr id="12" name="Content Placeholder 3">
            <a:extLst>
              <a:ext uri="{FF2B5EF4-FFF2-40B4-BE49-F238E27FC236}">
                <a16:creationId xmlns:a16="http://schemas.microsoft.com/office/drawing/2014/main" id="{A541202E-C9D2-45BA-9DEC-FF5549DB222D}"/>
              </a:ext>
            </a:extLst>
          </p:cNvPr>
          <p:cNvSpPr txBox="1">
            <a:spLocks/>
          </p:cNvSpPr>
          <p:nvPr/>
        </p:nvSpPr>
        <p:spPr>
          <a:xfrm>
            <a:off x="6098459" y="5500431"/>
            <a:ext cx="5624051" cy="13524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onsolas"/>
                <a:ea typeface="+mn-lt"/>
                <a:cs typeface="+mn-lt"/>
              </a:rPr>
              <a:t>The South East Asia-Middle East-West Europe 4.</a:t>
            </a:r>
            <a:endParaRPr lang="en-US" sz="1400" dirty="0">
              <a:ea typeface="+mn-lt"/>
              <a:cs typeface="+mn-lt"/>
            </a:endParaRPr>
          </a:p>
          <a:p>
            <a:r>
              <a:rPr lang="en-US" sz="1400" dirty="0">
                <a:latin typeface="Consolas"/>
                <a:cs typeface="Calibri"/>
              </a:rPr>
              <a:t>Length: 18,800km (4), Capacity: 4.6Tbps (2005)</a:t>
            </a:r>
            <a:endParaRPr lang="en-US" sz="1400" dirty="0">
              <a:ea typeface="+mn-lt"/>
              <a:cs typeface="+mn-lt"/>
            </a:endParaRPr>
          </a:p>
          <a:p>
            <a:r>
              <a:rPr lang="en-US" sz="1400" dirty="0">
                <a:latin typeface="Consolas"/>
                <a:cs typeface="Calibri"/>
              </a:rPr>
              <a:t>Operators: </a:t>
            </a:r>
            <a:r>
              <a:rPr lang="en-US" sz="1400" dirty="0">
                <a:latin typeface="Calibri"/>
                <a:cs typeface="Calibri"/>
              </a:rPr>
              <a:t>Tata Comm., Bharti </a:t>
            </a:r>
            <a:r>
              <a:rPr lang="en-US" sz="1400" dirty="0">
                <a:ea typeface="+mn-lt"/>
                <a:cs typeface="+mn-lt"/>
              </a:rPr>
              <a:t>Infotel (</a:t>
            </a:r>
            <a:r>
              <a:rPr lang="en-US" sz="1400" dirty="0">
                <a:latin typeface="Consolas"/>
                <a:cs typeface="Calibri"/>
              </a:rPr>
              <a:t>16)</a:t>
            </a:r>
            <a:endParaRPr lang="en-US" sz="1400" dirty="0">
              <a:ea typeface="+mn-lt"/>
              <a:cs typeface="+mn-lt"/>
            </a:endParaRPr>
          </a:p>
          <a:p>
            <a:r>
              <a:rPr lang="en-US" sz="1400" dirty="0">
                <a:latin typeface="Consolas"/>
                <a:cs typeface="Calibri"/>
              </a:rPr>
              <a:t>CLS: </a:t>
            </a:r>
            <a:r>
              <a:rPr lang="en-US" sz="1400" dirty="0">
                <a:latin typeface="Calibri"/>
                <a:cs typeface="Calibri"/>
              </a:rPr>
              <a:t>Mumbai (Airtel), Chennai (Airtel) (</a:t>
            </a:r>
            <a:r>
              <a:rPr lang="en-US" sz="1400" dirty="0">
                <a:latin typeface="Consolas"/>
                <a:cs typeface="Calibri"/>
              </a:rPr>
              <a:t>17)</a:t>
            </a:r>
            <a:endParaRPr lang="en-US" sz="1400" dirty="0">
              <a:ea typeface="+mn-lt"/>
              <a:cs typeface="+mn-lt"/>
            </a:endParaRPr>
          </a:p>
          <a:p>
            <a:endParaRPr lang="en-US" sz="1400" dirty="0">
              <a:ea typeface="+mn-lt"/>
              <a:cs typeface="+mn-lt"/>
            </a:endParaRPr>
          </a:p>
          <a:p>
            <a:endParaRPr lang="en-US" sz="1400" dirty="0">
              <a:latin typeface="Consolas"/>
              <a:cs typeface="Calibri"/>
            </a:endParaRPr>
          </a:p>
        </p:txBody>
      </p:sp>
      <p:pic>
        <p:nvPicPr>
          <p:cNvPr id="7" name="Picture 8" descr="Map&#10;&#10;Description automatically generated">
            <a:extLst>
              <a:ext uri="{FF2B5EF4-FFF2-40B4-BE49-F238E27FC236}">
                <a16:creationId xmlns:a16="http://schemas.microsoft.com/office/drawing/2014/main" id="{0DE2C189-B373-4A45-B895-1031E372A20F}"/>
              </a:ext>
            </a:extLst>
          </p:cNvPr>
          <p:cNvPicPr>
            <a:picLocks noChangeAspect="1"/>
          </p:cNvPicPr>
          <p:nvPr/>
        </p:nvPicPr>
        <p:blipFill>
          <a:blip r:embed="rId2"/>
          <a:stretch>
            <a:fillRect/>
          </a:stretch>
        </p:blipFill>
        <p:spPr>
          <a:xfrm>
            <a:off x="1410007" y="1528301"/>
            <a:ext cx="4677082" cy="3973461"/>
          </a:xfrm>
          <a:prstGeom prst="rect">
            <a:avLst/>
          </a:prstGeom>
        </p:spPr>
      </p:pic>
      <p:pic>
        <p:nvPicPr>
          <p:cNvPr id="9" name="Picture 5" descr="Map&#10;&#10;Description automatically generated">
            <a:extLst>
              <a:ext uri="{FF2B5EF4-FFF2-40B4-BE49-F238E27FC236}">
                <a16:creationId xmlns:a16="http://schemas.microsoft.com/office/drawing/2014/main" id="{7AB4E20E-631F-4651-8AF2-469304EC089F}"/>
              </a:ext>
            </a:extLst>
          </p:cNvPr>
          <p:cNvPicPr>
            <a:picLocks noGrp="1" noChangeAspect="1"/>
          </p:cNvPicPr>
          <p:nvPr>
            <p:ph sz="half" idx="1"/>
          </p:nvPr>
        </p:nvPicPr>
        <p:blipFill>
          <a:blip r:embed="rId3"/>
          <a:stretch>
            <a:fillRect/>
          </a:stretch>
        </p:blipFill>
        <p:spPr>
          <a:xfrm>
            <a:off x="6086169" y="1528093"/>
            <a:ext cx="6091083" cy="3791109"/>
          </a:xfrm>
        </p:spPr>
      </p:pic>
    </p:spTree>
    <p:extLst>
      <p:ext uri="{BB962C8B-B14F-4D97-AF65-F5344CB8AC3E}">
        <p14:creationId xmlns:p14="http://schemas.microsoft.com/office/powerpoint/2010/main" val="706522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E889-6183-4F43-A04B-2F455B47009F}"/>
              </a:ext>
            </a:extLst>
          </p:cNvPr>
          <p:cNvSpPr>
            <a:spLocks noGrp="1"/>
          </p:cNvSpPr>
          <p:nvPr>
            <p:ph type="title"/>
          </p:nvPr>
        </p:nvSpPr>
        <p:spPr>
          <a:xfrm>
            <a:off x="51619" y="365125"/>
            <a:ext cx="6029633" cy="1350143"/>
          </a:xfrm>
        </p:spPr>
        <p:txBody>
          <a:bodyPr/>
          <a:lstStyle/>
          <a:p>
            <a:pPr algn="ctr"/>
            <a:r>
              <a:rPr lang="en-US" dirty="0">
                <a:ea typeface="+mj-lt"/>
                <a:cs typeface="+mj-lt"/>
              </a:rPr>
              <a:t>BLCS</a:t>
            </a:r>
          </a:p>
        </p:txBody>
      </p:sp>
      <p:sp>
        <p:nvSpPr>
          <p:cNvPr id="4" name="Content Placeholder 3">
            <a:extLst>
              <a:ext uri="{FF2B5EF4-FFF2-40B4-BE49-F238E27FC236}">
                <a16:creationId xmlns:a16="http://schemas.microsoft.com/office/drawing/2014/main" id="{3DAB32F7-0CD7-4E9F-A76E-285B37EB0EDB}"/>
              </a:ext>
            </a:extLst>
          </p:cNvPr>
          <p:cNvSpPr>
            <a:spLocks noGrp="1"/>
          </p:cNvSpPr>
          <p:nvPr>
            <p:ph sz="half" idx="2"/>
          </p:nvPr>
        </p:nvSpPr>
        <p:spPr>
          <a:xfrm>
            <a:off x="469490" y="5500431"/>
            <a:ext cx="5624052" cy="1352500"/>
          </a:xfrm>
        </p:spPr>
        <p:txBody>
          <a:bodyPr vert="horz" lIns="91440" tIns="45720" rIns="91440" bIns="45720" rtlCol="0" anchor="t">
            <a:normAutofit/>
          </a:bodyPr>
          <a:lstStyle/>
          <a:p>
            <a:r>
              <a:rPr lang="en-US" sz="1400" dirty="0">
                <a:latin typeface="Consolas"/>
                <a:ea typeface="+mn-lt"/>
                <a:cs typeface="+mn-lt"/>
              </a:rPr>
              <a:t>The Bharat</a:t>
            </a:r>
            <a:r>
              <a:rPr lang="en-US" sz="1400" dirty="0">
                <a:latin typeface="Consolas"/>
                <a:cs typeface="Calibri"/>
              </a:rPr>
              <a:t> Lanka Cable System</a:t>
            </a:r>
            <a:r>
              <a:rPr lang="en-US" sz="1400" dirty="0">
                <a:latin typeface="Consolas"/>
                <a:ea typeface="+mn-lt"/>
                <a:cs typeface="+mn-lt"/>
              </a:rPr>
              <a:t>.</a:t>
            </a:r>
            <a:endParaRPr lang="en-US" sz="1400" dirty="0">
              <a:ea typeface="+mn-lt"/>
              <a:cs typeface="+mn-lt"/>
            </a:endParaRPr>
          </a:p>
          <a:p>
            <a:r>
              <a:rPr lang="en-US" sz="1400" dirty="0">
                <a:latin typeface="Consolas"/>
                <a:cs typeface="Calibri"/>
              </a:rPr>
              <a:t>Length: 320km, Capacity: 1Tbps (2006)</a:t>
            </a:r>
            <a:endParaRPr lang="en-US" sz="1400" dirty="0">
              <a:ea typeface="+mn-lt"/>
              <a:cs typeface="+mn-lt"/>
            </a:endParaRPr>
          </a:p>
          <a:p>
            <a:r>
              <a:rPr lang="en-US" sz="1400" dirty="0">
                <a:latin typeface="Consolas"/>
                <a:cs typeface="Calibri"/>
              </a:rPr>
              <a:t>Operators: </a:t>
            </a:r>
            <a:r>
              <a:rPr lang="en-US" sz="1400" dirty="0">
                <a:latin typeface="Calibri"/>
                <a:cs typeface="Calibri"/>
              </a:rPr>
              <a:t>BSNL</a:t>
            </a:r>
            <a:r>
              <a:rPr lang="en-US" sz="1400" dirty="0">
                <a:ea typeface="+mn-lt"/>
                <a:cs typeface="+mn-lt"/>
              </a:rPr>
              <a:t> (</a:t>
            </a:r>
            <a:r>
              <a:rPr lang="en-US" sz="1400" dirty="0">
                <a:latin typeface="Consolas"/>
                <a:cs typeface="Calibri"/>
              </a:rPr>
              <a:t>2)</a:t>
            </a:r>
            <a:endParaRPr lang="en-US" sz="1400" dirty="0">
              <a:ea typeface="+mn-lt"/>
              <a:cs typeface="+mn-lt"/>
            </a:endParaRPr>
          </a:p>
          <a:p>
            <a:r>
              <a:rPr lang="en-US" sz="1400" dirty="0">
                <a:latin typeface="Consolas"/>
                <a:cs typeface="Calibri"/>
              </a:rPr>
              <a:t>CLS: </a:t>
            </a:r>
            <a:r>
              <a:rPr lang="en-US" sz="1400" dirty="0">
                <a:latin typeface="Calibri"/>
                <a:cs typeface="Calibri"/>
              </a:rPr>
              <a:t>Tuticorin (Reliance) (</a:t>
            </a:r>
            <a:r>
              <a:rPr lang="en-US" sz="1400" dirty="0">
                <a:latin typeface="Consolas"/>
                <a:cs typeface="Calibri"/>
              </a:rPr>
              <a:t>2)</a:t>
            </a:r>
            <a:endParaRPr lang="en-US" sz="1400" dirty="0">
              <a:ea typeface="+mn-lt"/>
              <a:cs typeface="+mn-lt"/>
            </a:endParaRPr>
          </a:p>
          <a:p>
            <a:endParaRPr lang="en-US" sz="1400" dirty="0">
              <a:ea typeface="+mn-lt"/>
              <a:cs typeface="+mn-lt"/>
            </a:endParaRPr>
          </a:p>
          <a:p>
            <a:endParaRPr lang="en-US" sz="1400" dirty="0">
              <a:latin typeface="Consolas"/>
              <a:cs typeface="Calibri"/>
            </a:endParaRPr>
          </a:p>
        </p:txBody>
      </p:sp>
      <p:sp>
        <p:nvSpPr>
          <p:cNvPr id="8" name="Title 1">
            <a:extLst>
              <a:ext uri="{FF2B5EF4-FFF2-40B4-BE49-F238E27FC236}">
                <a16:creationId xmlns:a16="http://schemas.microsoft.com/office/drawing/2014/main" id="{714EE8D5-3393-4CC1-8BE9-30C5838B369C}"/>
              </a:ext>
            </a:extLst>
          </p:cNvPr>
          <p:cNvSpPr txBox="1">
            <a:spLocks/>
          </p:cNvSpPr>
          <p:nvPr/>
        </p:nvSpPr>
        <p:spPr>
          <a:xfrm>
            <a:off x="6091084" y="370041"/>
            <a:ext cx="6054212" cy="135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ea typeface="+mj-lt"/>
                <a:cs typeface="+mj-lt"/>
              </a:rPr>
              <a:t>FALCON</a:t>
            </a:r>
            <a:endParaRPr lang="en-US"/>
          </a:p>
        </p:txBody>
      </p:sp>
      <p:pic>
        <p:nvPicPr>
          <p:cNvPr id="10" name="Picture 8" descr="Map&#10;&#10;Description automatically generated">
            <a:extLst>
              <a:ext uri="{FF2B5EF4-FFF2-40B4-BE49-F238E27FC236}">
                <a16:creationId xmlns:a16="http://schemas.microsoft.com/office/drawing/2014/main" id="{954B1DA3-2B50-4156-A0A1-198D17ACE349}"/>
              </a:ext>
            </a:extLst>
          </p:cNvPr>
          <p:cNvPicPr>
            <a:picLocks noChangeAspect="1"/>
          </p:cNvPicPr>
          <p:nvPr/>
        </p:nvPicPr>
        <p:blipFill>
          <a:blip r:embed="rId2"/>
          <a:stretch>
            <a:fillRect/>
          </a:stretch>
        </p:blipFill>
        <p:spPr>
          <a:xfrm>
            <a:off x="6086169" y="1522672"/>
            <a:ext cx="6091083" cy="3420952"/>
          </a:xfrm>
          <a:prstGeom prst="rect">
            <a:avLst/>
          </a:prstGeom>
        </p:spPr>
      </p:pic>
      <p:sp>
        <p:nvSpPr>
          <p:cNvPr id="12" name="Content Placeholder 3">
            <a:extLst>
              <a:ext uri="{FF2B5EF4-FFF2-40B4-BE49-F238E27FC236}">
                <a16:creationId xmlns:a16="http://schemas.microsoft.com/office/drawing/2014/main" id="{A541202E-C9D2-45BA-9DEC-FF5549DB222D}"/>
              </a:ext>
            </a:extLst>
          </p:cNvPr>
          <p:cNvSpPr txBox="1">
            <a:spLocks/>
          </p:cNvSpPr>
          <p:nvPr/>
        </p:nvSpPr>
        <p:spPr>
          <a:xfrm>
            <a:off x="6098459" y="5500431"/>
            <a:ext cx="5624051" cy="13524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Consolas"/>
                <a:ea typeface="+mn-lt"/>
                <a:cs typeface="+mn-lt"/>
              </a:rPr>
              <a:t>The FLAG Alcatel-Lucent Optical Network</a:t>
            </a:r>
            <a:r>
              <a:rPr lang="en-US" sz="1400" dirty="0">
                <a:latin typeface="Consolas"/>
                <a:ea typeface="+mn-lt"/>
                <a:cs typeface="+mn-lt"/>
              </a:rPr>
              <a:t>.</a:t>
            </a:r>
          </a:p>
          <a:p>
            <a:r>
              <a:rPr lang="en-US" sz="1400">
                <a:latin typeface="Consolas"/>
                <a:cs typeface="Calibri"/>
              </a:rPr>
              <a:t>Length: 11,859km, Capacity: 2.56Tbps (2006</a:t>
            </a:r>
            <a:r>
              <a:rPr lang="en-US" sz="1400" dirty="0">
                <a:latin typeface="Consolas"/>
                <a:cs typeface="Calibri"/>
              </a:rPr>
              <a:t>)</a:t>
            </a:r>
            <a:endParaRPr lang="en-US" sz="1400">
              <a:latin typeface="Consolas"/>
              <a:cs typeface="Calibri"/>
            </a:endParaRPr>
          </a:p>
          <a:p>
            <a:r>
              <a:rPr lang="en-US" sz="1400">
                <a:latin typeface="Consolas"/>
                <a:cs typeface="Calibri"/>
              </a:rPr>
              <a:t>Operators: </a:t>
            </a:r>
            <a:r>
              <a:rPr lang="en-US" sz="1400">
                <a:ea typeface="+mn-lt"/>
                <a:cs typeface="+mn-lt"/>
              </a:rPr>
              <a:t>Global Cloud eXchange (</a:t>
            </a:r>
            <a:r>
              <a:rPr lang="en-US" sz="1400">
                <a:latin typeface="Consolas"/>
                <a:cs typeface="Calibri"/>
              </a:rPr>
              <a:t>16)</a:t>
            </a:r>
            <a:endParaRPr lang="en-US"/>
          </a:p>
          <a:p>
            <a:r>
              <a:rPr lang="en-US" sz="1400">
                <a:latin typeface="Consolas"/>
                <a:cs typeface="Calibri"/>
              </a:rPr>
              <a:t>CLS: </a:t>
            </a:r>
            <a:r>
              <a:rPr lang="en-US" sz="1400">
                <a:latin typeface="Calibri"/>
                <a:cs typeface="Calibri"/>
              </a:rPr>
              <a:t>Mumbai (Reliance) (</a:t>
            </a:r>
            <a:r>
              <a:rPr lang="en-US" sz="1400" dirty="0">
                <a:latin typeface="Consolas"/>
                <a:cs typeface="Calibri"/>
              </a:rPr>
              <a:t>17)</a:t>
            </a:r>
            <a:endParaRPr lang="en-US" sz="1400" dirty="0">
              <a:ea typeface="+mn-lt"/>
              <a:cs typeface="+mn-lt"/>
            </a:endParaRPr>
          </a:p>
          <a:p>
            <a:endParaRPr lang="en-US" sz="1400" dirty="0">
              <a:latin typeface="Consolas"/>
              <a:cs typeface="Calibri"/>
            </a:endParaRPr>
          </a:p>
        </p:txBody>
      </p:sp>
      <p:pic>
        <p:nvPicPr>
          <p:cNvPr id="7" name="Picture 10" descr="Map&#10;&#10;Description automatically generated">
            <a:extLst>
              <a:ext uri="{FF2B5EF4-FFF2-40B4-BE49-F238E27FC236}">
                <a16:creationId xmlns:a16="http://schemas.microsoft.com/office/drawing/2014/main" id="{D5AB962F-8F85-4E26-B62F-4D70E0840FA1}"/>
              </a:ext>
            </a:extLst>
          </p:cNvPr>
          <p:cNvPicPr>
            <a:picLocks noChangeAspect="1"/>
          </p:cNvPicPr>
          <p:nvPr/>
        </p:nvPicPr>
        <p:blipFill>
          <a:blip r:embed="rId3"/>
          <a:stretch>
            <a:fillRect/>
          </a:stretch>
        </p:blipFill>
        <p:spPr>
          <a:xfrm>
            <a:off x="938981" y="1523734"/>
            <a:ext cx="5139812" cy="3724498"/>
          </a:xfrm>
          <a:prstGeom prst="rect">
            <a:avLst/>
          </a:prstGeom>
        </p:spPr>
      </p:pic>
    </p:spTree>
    <p:extLst>
      <p:ext uri="{BB962C8B-B14F-4D97-AF65-F5344CB8AC3E}">
        <p14:creationId xmlns:p14="http://schemas.microsoft.com/office/powerpoint/2010/main" val="855923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E889-6183-4F43-A04B-2F455B47009F}"/>
              </a:ext>
            </a:extLst>
          </p:cNvPr>
          <p:cNvSpPr>
            <a:spLocks noGrp="1"/>
          </p:cNvSpPr>
          <p:nvPr>
            <p:ph type="title"/>
          </p:nvPr>
        </p:nvSpPr>
        <p:spPr>
          <a:xfrm>
            <a:off x="51619" y="365125"/>
            <a:ext cx="6029633" cy="1350143"/>
          </a:xfrm>
        </p:spPr>
        <p:txBody>
          <a:bodyPr/>
          <a:lstStyle/>
          <a:p>
            <a:pPr algn="ctr"/>
            <a:r>
              <a:rPr lang="en-US" dirty="0">
                <a:ea typeface="+mj-lt"/>
                <a:cs typeface="+mj-lt"/>
              </a:rPr>
              <a:t>SEACOM</a:t>
            </a:r>
          </a:p>
        </p:txBody>
      </p:sp>
      <p:sp>
        <p:nvSpPr>
          <p:cNvPr id="4" name="Content Placeholder 3">
            <a:extLst>
              <a:ext uri="{FF2B5EF4-FFF2-40B4-BE49-F238E27FC236}">
                <a16:creationId xmlns:a16="http://schemas.microsoft.com/office/drawing/2014/main" id="{3DAB32F7-0CD7-4E9F-A76E-285B37EB0EDB}"/>
              </a:ext>
            </a:extLst>
          </p:cNvPr>
          <p:cNvSpPr>
            <a:spLocks noGrp="1"/>
          </p:cNvSpPr>
          <p:nvPr>
            <p:ph sz="half" idx="2"/>
          </p:nvPr>
        </p:nvSpPr>
        <p:spPr>
          <a:xfrm>
            <a:off x="469490" y="5500431"/>
            <a:ext cx="5624052" cy="1352500"/>
          </a:xfrm>
        </p:spPr>
        <p:txBody>
          <a:bodyPr vert="horz" lIns="91440" tIns="45720" rIns="91440" bIns="45720" rtlCol="0" anchor="t">
            <a:normAutofit/>
          </a:bodyPr>
          <a:lstStyle/>
          <a:p>
            <a:r>
              <a:rPr lang="en-US" sz="1400" dirty="0">
                <a:latin typeface="Consolas"/>
                <a:ea typeface="+mn-lt"/>
                <a:cs typeface="+mn-lt"/>
              </a:rPr>
              <a:t>The SEACOM</a:t>
            </a:r>
            <a:r>
              <a:rPr lang="en-US" sz="1400" dirty="0">
                <a:latin typeface="Consolas"/>
                <a:cs typeface="Calibri"/>
              </a:rPr>
              <a:t> Cable</a:t>
            </a:r>
            <a:r>
              <a:rPr lang="en-US" sz="1400" dirty="0">
                <a:latin typeface="Consolas"/>
                <a:ea typeface="+mn-lt"/>
                <a:cs typeface="+mn-lt"/>
              </a:rPr>
              <a:t>.</a:t>
            </a:r>
            <a:endParaRPr lang="en-US" sz="1400" dirty="0">
              <a:ea typeface="+mn-lt"/>
              <a:cs typeface="+mn-lt"/>
            </a:endParaRPr>
          </a:p>
          <a:p>
            <a:r>
              <a:rPr lang="en-US" sz="1400" dirty="0">
                <a:latin typeface="Consolas"/>
                <a:cs typeface="Calibri"/>
              </a:rPr>
              <a:t>Length: 17,000km, Capacity: 1.5Tbps (2009)</a:t>
            </a:r>
            <a:endParaRPr lang="en-US" sz="1400" dirty="0">
              <a:ea typeface="+mn-lt"/>
              <a:cs typeface="+mn-lt"/>
            </a:endParaRPr>
          </a:p>
          <a:p>
            <a:r>
              <a:rPr lang="en-US" sz="1400" dirty="0">
                <a:latin typeface="Consolas"/>
                <a:cs typeface="Calibri"/>
              </a:rPr>
              <a:t>Operators: </a:t>
            </a:r>
            <a:r>
              <a:rPr lang="en-US" sz="1400" dirty="0">
                <a:latin typeface="Calibri"/>
                <a:ea typeface="+mn-lt"/>
                <a:cs typeface="+mn-lt"/>
              </a:rPr>
              <a:t>(</a:t>
            </a:r>
            <a:r>
              <a:rPr lang="en-US" sz="1400" dirty="0">
                <a:latin typeface="Calibri"/>
                <a:cs typeface="Calibri"/>
              </a:rPr>
              <a:t>5</a:t>
            </a:r>
            <a:r>
              <a:rPr lang="en-US" sz="1400" dirty="0">
                <a:latin typeface="Consolas"/>
                <a:cs typeface="Calibri"/>
              </a:rPr>
              <a:t>)</a:t>
            </a:r>
            <a:endParaRPr lang="en-US" sz="1400" dirty="0">
              <a:ea typeface="+mn-lt"/>
              <a:cs typeface="+mn-lt"/>
            </a:endParaRPr>
          </a:p>
          <a:p>
            <a:r>
              <a:rPr lang="en-US" sz="1400" dirty="0">
                <a:latin typeface="Consolas"/>
                <a:cs typeface="Calibri"/>
              </a:rPr>
              <a:t>CLS: </a:t>
            </a:r>
            <a:r>
              <a:rPr lang="en-US" sz="1400" dirty="0">
                <a:latin typeface="Calibri"/>
                <a:cs typeface="Calibri"/>
              </a:rPr>
              <a:t>Mumbai (Tata Comm. / VSNL) (</a:t>
            </a:r>
            <a:r>
              <a:rPr lang="en-US" sz="1400" dirty="0">
                <a:latin typeface="Consolas"/>
                <a:cs typeface="Calibri"/>
              </a:rPr>
              <a:t>9)</a:t>
            </a:r>
            <a:endParaRPr lang="en-US" sz="1400" dirty="0">
              <a:ea typeface="+mn-lt"/>
              <a:cs typeface="+mn-lt"/>
            </a:endParaRPr>
          </a:p>
          <a:p>
            <a:endParaRPr lang="en-US" sz="1400" dirty="0">
              <a:ea typeface="+mn-lt"/>
              <a:cs typeface="+mn-lt"/>
            </a:endParaRPr>
          </a:p>
          <a:p>
            <a:endParaRPr lang="en-US" sz="1400" dirty="0">
              <a:latin typeface="Consolas"/>
              <a:cs typeface="Calibri"/>
            </a:endParaRPr>
          </a:p>
        </p:txBody>
      </p:sp>
      <p:sp>
        <p:nvSpPr>
          <p:cNvPr id="8" name="Title 1">
            <a:extLst>
              <a:ext uri="{FF2B5EF4-FFF2-40B4-BE49-F238E27FC236}">
                <a16:creationId xmlns:a16="http://schemas.microsoft.com/office/drawing/2014/main" id="{714EE8D5-3393-4CC1-8BE9-30C5838B369C}"/>
              </a:ext>
            </a:extLst>
          </p:cNvPr>
          <p:cNvSpPr txBox="1">
            <a:spLocks/>
          </p:cNvSpPr>
          <p:nvPr/>
        </p:nvSpPr>
        <p:spPr>
          <a:xfrm>
            <a:off x="6091084" y="370041"/>
            <a:ext cx="6054212" cy="135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a typeface="+mj-lt"/>
                <a:cs typeface="+mj-lt"/>
              </a:rPr>
              <a:t>IMEWE</a:t>
            </a:r>
          </a:p>
        </p:txBody>
      </p:sp>
      <p:sp>
        <p:nvSpPr>
          <p:cNvPr id="12" name="Content Placeholder 3">
            <a:extLst>
              <a:ext uri="{FF2B5EF4-FFF2-40B4-BE49-F238E27FC236}">
                <a16:creationId xmlns:a16="http://schemas.microsoft.com/office/drawing/2014/main" id="{A541202E-C9D2-45BA-9DEC-FF5549DB222D}"/>
              </a:ext>
            </a:extLst>
          </p:cNvPr>
          <p:cNvSpPr txBox="1">
            <a:spLocks/>
          </p:cNvSpPr>
          <p:nvPr/>
        </p:nvSpPr>
        <p:spPr>
          <a:xfrm>
            <a:off x="6098459" y="5500431"/>
            <a:ext cx="5624051" cy="13524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onsolas"/>
                <a:ea typeface="+mn-lt"/>
                <a:cs typeface="+mn-lt"/>
              </a:rPr>
              <a:t>The India Middle-East Western-Europe.</a:t>
            </a:r>
            <a:endParaRPr lang="en-US" sz="1400" dirty="0">
              <a:ea typeface="+mn-lt"/>
              <a:cs typeface="+mn-lt"/>
            </a:endParaRPr>
          </a:p>
          <a:p>
            <a:r>
              <a:rPr lang="en-US" sz="1400" dirty="0">
                <a:latin typeface="Consolas"/>
                <a:cs typeface="Calibri"/>
              </a:rPr>
              <a:t>Length: 12,091km, Capacity: 5.6Tbps (2010)</a:t>
            </a:r>
            <a:endParaRPr lang="en-US" sz="1400" dirty="0">
              <a:ea typeface="+mn-lt"/>
              <a:cs typeface="+mn-lt"/>
            </a:endParaRPr>
          </a:p>
          <a:p>
            <a:r>
              <a:rPr lang="en-US" sz="1400" dirty="0">
                <a:latin typeface="Consolas"/>
                <a:cs typeface="Calibri"/>
              </a:rPr>
              <a:t>Operators: Bharti</a:t>
            </a:r>
            <a:r>
              <a:rPr lang="en-US" sz="1400" dirty="0">
                <a:latin typeface="Consolas"/>
                <a:ea typeface="+mn-lt"/>
                <a:cs typeface="+mn-lt"/>
              </a:rPr>
              <a:t> Airtel, </a:t>
            </a:r>
            <a:r>
              <a:rPr lang="en-US" sz="1400" dirty="0">
                <a:ea typeface="+mn-lt"/>
                <a:cs typeface="+mn-lt"/>
              </a:rPr>
              <a:t>Tata Comm. (</a:t>
            </a:r>
            <a:r>
              <a:rPr lang="en-US" sz="1400" dirty="0">
                <a:latin typeface="Consolas"/>
                <a:cs typeface="Calibri"/>
              </a:rPr>
              <a:t>9)</a:t>
            </a:r>
            <a:endParaRPr lang="en-US" sz="1400" dirty="0">
              <a:ea typeface="+mn-lt"/>
              <a:cs typeface="+mn-lt"/>
            </a:endParaRPr>
          </a:p>
          <a:p>
            <a:r>
              <a:rPr lang="en-US" sz="1400" dirty="0">
                <a:latin typeface="Consolas"/>
                <a:cs typeface="Calibri"/>
              </a:rPr>
              <a:t>CLS: </a:t>
            </a:r>
            <a:r>
              <a:rPr lang="en-US" sz="1400" dirty="0">
                <a:latin typeface="Calibri"/>
                <a:cs typeface="Calibri"/>
              </a:rPr>
              <a:t>Mumbai (Tata Comm.) </a:t>
            </a:r>
            <a:r>
              <a:rPr lang="en-US" sz="1400" dirty="0">
                <a:latin typeface="Consolas"/>
                <a:cs typeface="Calibri"/>
              </a:rPr>
              <a:t>(10)</a:t>
            </a:r>
            <a:endParaRPr lang="en-US" sz="1400" dirty="0">
              <a:ea typeface="+mn-lt"/>
              <a:cs typeface="+mn-lt"/>
            </a:endParaRPr>
          </a:p>
          <a:p>
            <a:endParaRPr lang="en-US" sz="1400" dirty="0">
              <a:ea typeface="+mn-lt"/>
              <a:cs typeface="+mn-lt"/>
            </a:endParaRPr>
          </a:p>
          <a:p>
            <a:endParaRPr lang="en-US" sz="1400" dirty="0">
              <a:latin typeface="Consolas"/>
              <a:cs typeface="Calibri"/>
            </a:endParaRPr>
          </a:p>
        </p:txBody>
      </p:sp>
      <p:pic>
        <p:nvPicPr>
          <p:cNvPr id="3" name="Picture 4" descr="Map&#10;&#10;Description automatically generated">
            <a:extLst>
              <a:ext uri="{FF2B5EF4-FFF2-40B4-BE49-F238E27FC236}">
                <a16:creationId xmlns:a16="http://schemas.microsoft.com/office/drawing/2014/main" id="{92365862-295C-412A-B45B-7DDCB3CBB341}"/>
              </a:ext>
            </a:extLst>
          </p:cNvPr>
          <p:cNvPicPr>
            <a:picLocks noChangeAspect="1"/>
          </p:cNvPicPr>
          <p:nvPr/>
        </p:nvPicPr>
        <p:blipFill>
          <a:blip r:embed="rId2"/>
          <a:stretch>
            <a:fillRect/>
          </a:stretch>
        </p:blipFill>
        <p:spPr>
          <a:xfrm>
            <a:off x="828368" y="1527875"/>
            <a:ext cx="5250425" cy="3974314"/>
          </a:xfrm>
          <a:prstGeom prst="rect">
            <a:avLst/>
          </a:prstGeom>
        </p:spPr>
      </p:pic>
      <p:pic>
        <p:nvPicPr>
          <p:cNvPr id="6" name="Picture 9" descr="Map&#10;&#10;Description automatically generated">
            <a:extLst>
              <a:ext uri="{FF2B5EF4-FFF2-40B4-BE49-F238E27FC236}">
                <a16:creationId xmlns:a16="http://schemas.microsoft.com/office/drawing/2014/main" id="{AFBDD4FA-AB48-4029-9E4B-0EDD70AA0D15}"/>
              </a:ext>
            </a:extLst>
          </p:cNvPr>
          <p:cNvPicPr>
            <a:picLocks noGrp="1" noChangeAspect="1"/>
          </p:cNvPicPr>
          <p:nvPr>
            <p:ph sz="half" idx="1"/>
          </p:nvPr>
        </p:nvPicPr>
        <p:blipFill>
          <a:blip r:embed="rId3"/>
          <a:stretch>
            <a:fillRect/>
          </a:stretch>
        </p:blipFill>
        <p:spPr>
          <a:xfrm>
            <a:off x="6086169" y="1532119"/>
            <a:ext cx="6091083" cy="3033349"/>
          </a:xfrm>
        </p:spPr>
      </p:pic>
    </p:spTree>
    <p:extLst>
      <p:ext uri="{BB962C8B-B14F-4D97-AF65-F5344CB8AC3E}">
        <p14:creationId xmlns:p14="http://schemas.microsoft.com/office/powerpoint/2010/main" val="918408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DEE73282-44C3-414F-987B-F35AAEA34F20}"/>
              </a:ext>
            </a:extLst>
          </p:cNvPr>
          <p:cNvPicPr>
            <a:picLocks noGrp="1" noChangeAspect="1"/>
          </p:cNvPicPr>
          <p:nvPr>
            <p:ph sz="half" idx="2"/>
          </p:nvPr>
        </p:nvPicPr>
        <p:blipFill>
          <a:blip r:embed="rId2"/>
          <a:stretch>
            <a:fillRect/>
          </a:stretch>
        </p:blipFill>
        <p:spPr>
          <a:xfrm>
            <a:off x="4648201" y="2633160"/>
            <a:ext cx="7430727" cy="4137364"/>
          </a:xfrm>
        </p:spPr>
      </p:pic>
      <p:pic>
        <p:nvPicPr>
          <p:cNvPr id="7" name="Picture 7" descr="Diagram&#10;&#10;Description automatically generated">
            <a:extLst>
              <a:ext uri="{FF2B5EF4-FFF2-40B4-BE49-F238E27FC236}">
                <a16:creationId xmlns:a16="http://schemas.microsoft.com/office/drawing/2014/main" id="{AFDBABF2-2C13-47A6-B78C-FBC43025FC91}"/>
              </a:ext>
            </a:extLst>
          </p:cNvPr>
          <p:cNvPicPr>
            <a:picLocks noChangeAspect="1"/>
          </p:cNvPicPr>
          <p:nvPr/>
        </p:nvPicPr>
        <p:blipFill>
          <a:blip r:embed="rId3"/>
          <a:stretch>
            <a:fillRect/>
          </a:stretch>
        </p:blipFill>
        <p:spPr>
          <a:xfrm>
            <a:off x="101855" y="71746"/>
            <a:ext cx="2352675" cy="1552575"/>
          </a:xfrm>
          <a:prstGeom prst="rect">
            <a:avLst/>
          </a:prstGeom>
        </p:spPr>
      </p:pic>
      <p:sp>
        <p:nvSpPr>
          <p:cNvPr id="2" name="Title 1">
            <a:extLst>
              <a:ext uri="{FF2B5EF4-FFF2-40B4-BE49-F238E27FC236}">
                <a16:creationId xmlns:a16="http://schemas.microsoft.com/office/drawing/2014/main" id="{7A64FFFC-BE22-41A2-A61D-6599E6025AF3}"/>
              </a:ext>
            </a:extLst>
          </p:cNvPr>
          <p:cNvSpPr>
            <a:spLocks noGrp="1"/>
          </p:cNvSpPr>
          <p:nvPr>
            <p:ph type="title"/>
          </p:nvPr>
        </p:nvSpPr>
        <p:spPr/>
        <p:txBody>
          <a:bodyPr>
            <a:normAutofit/>
          </a:bodyPr>
          <a:lstStyle/>
          <a:p>
            <a:r>
              <a:rPr lang="en-US" sz="3600" b="1" dirty="0">
                <a:cs typeface="Calibri Light"/>
              </a:rPr>
              <a:t>Multicast Backbone (MBONE)</a:t>
            </a:r>
          </a:p>
        </p:txBody>
      </p:sp>
      <p:sp>
        <p:nvSpPr>
          <p:cNvPr id="3" name="Content Placeholder 2">
            <a:extLst>
              <a:ext uri="{FF2B5EF4-FFF2-40B4-BE49-F238E27FC236}">
                <a16:creationId xmlns:a16="http://schemas.microsoft.com/office/drawing/2014/main" id="{5B3C02FB-4612-43CA-9D8A-900336B8DF64}"/>
              </a:ext>
            </a:extLst>
          </p:cNvPr>
          <p:cNvSpPr>
            <a:spLocks noGrp="1"/>
          </p:cNvSpPr>
          <p:nvPr>
            <p:ph sz="half" idx="1"/>
          </p:nvPr>
        </p:nvSpPr>
        <p:spPr/>
        <p:txBody>
          <a:bodyPr vert="horz" lIns="91440" tIns="45720" rIns="91440" bIns="45720" rtlCol="0" anchor="t">
            <a:normAutofit/>
          </a:bodyPr>
          <a:lstStyle/>
          <a:p>
            <a:r>
              <a:rPr lang="en-US" sz="1600" dirty="0">
                <a:cs typeface="Calibri"/>
              </a:rPr>
              <a:t>Interconnected subnetworks and </a:t>
            </a:r>
            <a:r>
              <a:rPr lang="en-US" sz="1600" b="1" dirty="0">
                <a:cs typeface="Calibri"/>
              </a:rPr>
              <a:t>multicast routers</a:t>
            </a:r>
            <a:r>
              <a:rPr lang="en-US" sz="1600" dirty="0">
                <a:cs typeface="Calibri"/>
              </a:rPr>
              <a:t>.</a:t>
            </a:r>
          </a:p>
          <a:p>
            <a:r>
              <a:rPr lang="en-US" sz="1600" dirty="0">
                <a:cs typeface="Calibri"/>
              </a:rPr>
              <a:t>Created by Jacobson, Deering, Casner (1992).</a:t>
            </a:r>
          </a:p>
          <a:p>
            <a:r>
              <a:rPr lang="en-US" sz="1600" dirty="0">
                <a:cs typeface="Calibri"/>
              </a:rPr>
              <a:t>Uses </a:t>
            </a:r>
            <a:r>
              <a:rPr lang="en-US" sz="1600" b="1" dirty="0">
                <a:cs typeface="Calibri"/>
              </a:rPr>
              <a:t>tunnels</a:t>
            </a:r>
            <a:r>
              <a:rPr lang="en-US" sz="1600" dirty="0">
                <a:cs typeface="Calibri"/>
              </a:rPr>
              <a:t> for connecting through unicast routers.</a:t>
            </a:r>
          </a:p>
          <a:p>
            <a:r>
              <a:rPr lang="en-US" sz="1600" dirty="0">
                <a:cs typeface="Calibri"/>
              </a:rPr>
              <a:t>Uses </a:t>
            </a:r>
            <a:r>
              <a:rPr lang="en-US" sz="1600" b="1" dirty="0">
                <a:cs typeface="Calibri"/>
              </a:rPr>
              <a:t>DVMRP</a:t>
            </a:r>
            <a:r>
              <a:rPr lang="en-US" sz="1600" dirty="0">
                <a:cs typeface="Calibri"/>
              </a:rPr>
              <a:t>, MOSPF for routing along with </a:t>
            </a:r>
            <a:r>
              <a:rPr lang="en-US" sz="1600" b="1" dirty="0">
                <a:cs typeface="Calibri"/>
              </a:rPr>
              <a:t>IGMP</a:t>
            </a:r>
            <a:r>
              <a:rPr lang="en-US" sz="1600" dirty="0">
                <a:cs typeface="Calibri"/>
              </a:rPr>
              <a:t>.</a:t>
            </a:r>
          </a:p>
          <a:p>
            <a:r>
              <a:rPr lang="en-US" sz="1600" dirty="0">
                <a:cs typeface="Calibri"/>
              </a:rPr>
              <a:t>IP Address: 224.2.0.0 </a:t>
            </a:r>
            <a:r>
              <a:rPr lang="en-US" sz="1200" dirty="0">
                <a:cs typeface="Calibri"/>
              </a:rPr>
              <a:t>(audio 64kbps, video 120 kbps)</a:t>
            </a:r>
          </a:p>
          <a:p>
            <a:endParaRPr lang="en-US" sz="1600" dirty="0">
              <a:cs typeface="Calibri"/>
            </a:endParaRPr>
          </a:p>
          <a:p>
            <a:r>
              <a:rPr lang="en-US" sz="1200" dirty="0">
                <a:cs typeface="Calibri"/>
              </a:rPr>
              <a:t>IETF meetings, US House &amp; Senate sessions</a:t>
            </a:r>
            <a:endParaRPr lang="en-US" sz="1600" dirty="0">
              <a:cs typeface="Calibri"/>
            </a:endParaRPr>
          </a:p>
          <a:p>
            <a:r>
              <a:rPr lang="en-US" sz="1200" dirty="0">
                <a:cs typeface="Calibri"/>
              </a:rPr>
              <a:t>NASA Space shuttle missions, Satellite weather photos</a:t>
            </a:r>
            <a:endParaRPr lang="en-US" sz="1600" dirty="0">
              <a:cs typeface="Calibri"/>
            </a:endParaRPr>
          </a:p>
          <a:p>
            <a:r>
              <a:rPr lang="en-US" sz="1200" b="1" dirty="0">
                <a:ea typeface="+mn-lt"/>
                <a:cs typeface="+mn-lt"/>
              </a:rPr>
              <a:t>1992</a:t>
            </a:r>
            <a:r>
              <a:rPr lang="en-US" sz="1200" dirty="0">
                <a:ea typeface="+mn-lt"/>
                <a:cs typeface="+mn-lt"/>
              </a:rPr>
              <a:t>: 40 subnets in 4 countries</a:t>
            </a:r>
          </a:p>
          <a:p>
            <a:r>
              <a:rPr lang="en-US" sz="1200" b="1" dirty="0">
                <a:ea typeface="+mn-lt"/>
                <a:cs typeface="+mn-lt"/>
              </a:rPr>
              <a:t>1993</a:t>
            </a:r>
            <a:r>
              <a:rPr lang="en-US" sz="1200" dirty="0">
                <a:ea typeface="+mn-lt"/>
                <a:cs typeface="+mn-lt"/>
              </a:rPr>
              <a:t>: Live band performance by Severe Tire Damage</a:t>
            </a:r>
          </a:p>
          <a:p>
            <a:r>
              <a:rPr lang="en-US" sz="1200" b="1" dirty="0">
                <a:ea typeface="+mn-lt"/>
                <a:cs typeface="+mn-lt"/>
              </a:rPr>
              <a:t>1995</a:t>
            </a:r>
            <a:r>
              <a:rPr lang="en-US" sz="1200" dirty="0">
                <a:ea typeface="+mn-lt"/>
                <a:cs typeface="+mn-lt"/>
              </a:rPr>
              <a:t>: M-bone links in Russia, Antarctica</a:t>
            </a:r>
          </a:p>
          <a:p>
            <a:r>
              <a:rPr lang="en-US" sz="1200" b="1" dirty="0">
                <a:ea typeface="+mn-lt"/>
                <a:cs typeface="+mn-lt"/>
              </a:rPr>
              <a:t>1996</a:t>
            </a:r>
            <a:r>
              <a:rPr lang="en-US" sz="1200" dirty="0">
                <a:ea typeface="+mn-lt"/>
                <a:cs typeface="+mn-lt"/>
              </a:rPr>
              <a:t>: 2800 subnets in 25 countries</a:t>
            </a:r>
          </a:p>
          <a:p>
            <a:r>
              <a:rPr lang="en-US" sz="1200" b="1" dirty="0">
                <a:cs typeface="Calibri"/>
              </a:rPr>
              <a:t>2008</a:t>
            </a:r>
            <a:r>
              <a:rPr lang="en-US" sz="1200" dirty="0">
                <a:cs typeface="Calibri"/>
              </a:rPr>
              <a:t>: Virtual video conferencing system in use</a:t>
            </a:r>
            <a:endParaRPr lang="en-US" sz="1200" dirty="0">
              <a:ea typeface="+mn-lt"/>
              <a:cs typeface="+mn-lt"/>
            </a:endParaRPr>
          </a:p>
          <a:p>
            <a:endParaRPr lang="en-US" sz="1200" dirty="0">
              <a:cs typeface="Calibri"/>
            </a:endParaRPr>
          </a:p>
          <a:p>
            <a:endParaRPr lang="en-US" sz="1200" dirty="0">
              <a:cs typeface="Calibri"/>
            </a:endParaRPr>
          </a:p>
        </p:txBody>
      </p:sp>
      <p:pic>
        <p:nvPicPr>
          <p:cNvPr id="4" name="Picture 5" descr="Graphical user interface, application&#10;&#10;Description automatically generated">
            <a:extLst>
              <a:ext uri="{FF2B5EF4-FFF2-40B4-BE49-F238E27FC236}">
                <a16:creationId xmlns:a16="http://schemas.microsoft.com/office/drawing/2014/main" id="{9B5AFD66-3990-4A33-B7C9-E54C8B38214B}"/>
              </a:ext>
            </a:extLst>
          </p:cNvPr>
          <p:cNvPicPr>
            <a:picLocks noChangeAspect="1"/>
          </p:cNvPicPr>
          <p:nvPr/>
        </p:nvPicPr>
        <p:blipFill>
          <a:blip r:embed="rId4"/>
          <a:stretch>
            <a:fillRect/>
          </a:stretch>
        </p:blipFill>
        <p:spPr>
          <a:xfrm>
            <a:off x="6789175" y="78638"/>
            <a:ext cx="3197940" cy="2411400"/>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2FB4850C-C58F-4C73-922C-64490B327105}"/>
              </a:ext>
            </a:extLst>
          </p:cNvPr>
          <p:cNvPicPr>
            <a:picLocks noChangeAspect="1"/>
          </p:cNvPicPr>
          <p:nvPr/>
        </p:nvPicPr>
        <p:blipFill>
          <a:blip r:embed="rId5"/>
          <a:stretch>
            <a:fillRect/>
          </a:stretch>
        </p:blipFill>
        <p:spPr>
          <a:xfrm>
            <a:off x="9996948" y="71247"/>
            <a:ext cx="2079523" cy="2426186"/>
          </a:xfrm>
          <a:prstGeom prst="rect">
            <a:avLst/>
          </a:prstGeom>
        </p:spPr>
      </p:pic>
    </p:spTree>
    <p:extLst>
      <p:ext uri="{BB962C8B-B14F-4D97-AF65-F5344CB8AC3E}">
        <p14:creationId xmlns:p14="http://schemas.microsoft.com/office/powerpoint/2010/main" val="3309860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E889-6183-4F43-A04B-2F455B47009F}"/>
              </a:ext>
            </a:extLst>
          </p:cNvPr>
          <p:cNvSpPr>
            <a:spLocks noGrp="1"/>
          </p:cNvSpPr>
          <p:nvPr>
            <p:ph type="title"/>
          </p:nvPr>
        </p:nvSpPr>
        <p:spPr>
          <a:xfrm>
            <a:off x="51619" y="365125"/>
            <a:ext cx="6029633" cy="1350143"/>
          </a:xfrm>
        </p:spPr>
        <p:txBody>
          <a:bodyPr/>
          <a:lstStyle/>
          <a:p>
            <a:pPr algn="ctr"/>
            <a:r>
              <a:rPr lang="en-US">
                <a:ea typeface="+mj-lt"/>
                <a:cs typeface="+mj-lt"/>
              </a:rPr>
              <a:t>EIG</a:t>
            </a:r>
            <a:endParaRPr lang="en-US"/>
          </a:p>
        </p:txBody>
      </p:sp>
      <p:sp>
        <p:nvSpPr>
          <p:cNvPr id="4" name="Content Placeholder 3">
            <a:extLst>
              <a:ext uri="{FF2B5EF4-FFF2-40B4-BE49-F238E27FC236}">
                <a16:creationId xmlns:a16="http://schemas.microsoft.com/office/drawing/2014/main" id="{3DAB32F7-0CD7-4E9F-A76E-285B37EB0EDB}"/>
              </a:ext>
            </a:extLst>
          </p:cNvPr>
          <p:cNvSpPr>
            <a:spLocks noGrp="1"/>
          </p:cNvSpPr>
          <p:nvPr>
            <p:ph sz="half" idx="2"/>
          </p:nvPr>
        </p:nvSpPr>
        <p:spPr>
          <a:xfrm>
            <a:off x="469490" y="5500431"/>
            <a:ext cx="5157020" cy="1352500"/>
          </a:xfrm>
        </p:spPr>
        <p:txBody>
          <a:bodyPr vert="horz" lIns="91440" tIns="45720" rIns="91440" bIns="45720" rtlCol="0" anchor="t">
            <a:normAutofit/>
          </a:bodyPr>
          <a:lstStyle/>
          <a:p>
            <a:r>
              <a:rPr lang="en-US" sz="1400">
                <a:latin typeface="Consolas"/>
                <a:ea typeface="+mn-lt"/>
                <a:cs typeface="+mn-lt"/>
              </a:rPr>
              <a:t>The Europe India Gateway</a:t>
            </a:r>
            <a:r>
              <a:rPr lang="en-US" sz="1400" dirty="0">
                <a:latin typeface="Consolas"/>
                <a:ea typeface="+mn-lt"/>
                <a:cs typeface="+mn-lt"/>
              </a:rPr>
              <a:t>.</a:t>
            </a:r>
          </a:p>
          <a:p>
            <a:r>
              <a:rPr lang="en-US" sz="1400">
                <a:latin typeface="Consolas"/>
                <a:cs typeface="Calibri"/>
              </a:rPr>
              <a:t>Length: 15,000km (4), Capacity: 3.8Tbps (2011</a:t>
            </a:r>
            <a:r>
              <a:rPr lang="en-US" sz="1400" dirty="0">
                <a:latin typeface="Consolas"/>
                <a:cs typeface="Calibri"/>
              </a:rPr>
              <a:t>)</a:t>
            </a:r>
            <a:endParaRPr lang="en-US" sz="1400">
              <a:latin typeface="Consolas"/>
              <a:cs typeface="Calibri"/>
            </a:endParaRPr>
          </a:p>
          <a:p>
            <a:r>
              <a:rPr lang="en-US" sz="1400">
                <a:latin typeface="Consolas"/>
                <a:cs typeface="Calibri"/>
              </a:rPr>
              <a:t>Operators: </a:t>
            </a:r>
            <a:r>
              <a:rPr lang="en-US" sz="1400">
                <a:ea typeface="+mn-lt"/>
                <a:cs typeface="+mn-lt"/>
              </a:rPr>
              <a:t>Bharti Airtel, BSNL (</a:t>
            </a:r>
            <a:r>
              <a:rPr lang="en-US" sz="1400" dirty="0">
                <a:latin typeface="Consolas"/>
                <a:cs typeface="Calibri"/>
              </a:rPr>
              <a:t>16)</a:t>
            </a:r>
            <a:endParaRPr lang="en-US" dirty="0"/>
          </a:p>
          <a:p>
            <a:r>
              <a:rPr lang="en-US" sz="1400">
                <a:latin typeface="Consolas"/>
                <a:cs typeface="Calibri"/>
              </a:rPr>
              <a:t>CLS: </a:t>
            </a:r>
            <a:r>
              <a:rPr lang="en-US" sz="1400">
                <a:latin typeface="Calibri"/>
                <a:cs typeface="Calibri"/>
              </a:rPr>
              <a:t>Mumbai (Airtel) </a:t>
            </a:r>
            <a:r>
              <a:rPr lang="en-US" sz="1400">
                <a:latin typeface="Consolas"/>
                <a:cs typeface="Calibri"/>
              </a:rPr>
              <a:t>(12</a:t>
            </a:r>
            <a:r>
              <a:rPr lang="en-US" sz="1400" dirty="0">
                <a:latin typeface="Consolas"/>
                <a:cs typeface="Calibri"/>
              </a:rPr>
              <a:t>)</a:t>
            </a:r>
            <a:endParaRPr lang="en-US" sz="1400">
              <a:latin typeface="Consolas"/>
              <a:ea typeface="+mn-lt"/>
              <a:cs typeface="+mn-lt"/>
            </a:endParaRPr>
          </a:p>
          <a:p>
            <a:endParaRPr lang="en-US" sz="1400" dirty="0">
              <a:latin typeface="Consolas"/>
              <a:cs typeface="Calibri"/>
            </a:endParaRPr>
          </a:p>
        </p:txBody>
      </p:sp>
      <p:sp>
        <p:nvSpPr>
          <p:cNvPr id="8" name="Title 1">
            <a:extLst>
              <a:ext uri="{FF2B5EF4-FFF2-40B4-BE49-F238E27FC236}">
                <a16:creationId xmlns:a16="http://schemas.microsoft.com/office/drawing/2014/main" id="{714EE8D5-3393-4CC1-8BE9-30C5838B369C}"/>
              </a:ext>
            </a:extLst>
          </p:cNvPr>
          <p:cNvSpPr txBox="1">
            <a:spLocks/>
          </p:cNvSpPr>
          <p:nvPr/>
        </p:nvSpPr>
        <p:spPr>
          <a:xfrm>
            <a:off x="6091084" y="370041"/>
            <a:ext cx="6054212" cy="135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Calibri Light"/>
              </a:rPr>
              <a:t>TGN-EA</a:t>
            </a:r>
            <a:endParaRPr lang="en-US" dirty="0">
              <a:ea typeface="+mj-lt"/>
              <a:cs typeface="+mj-lt"/>
            </a:endParaRPr>
          </a:p>
        </p:txBody>
      </p:sp>
      <p:sp>
        <p:nvSpPr>
          <p:cNvPr id="12" name="Content Placeholder 3">
            <a:extLst>
              <a:ext uri="{FF2B5EF4-FFF2-40B4-BE49-F238E27FC236}">
                <a16:creationId xmlns:a16="http://schemas.microsoft.com/office/drawing/2014/main" id="{A541202E-C9D2-45BA-9DEC-FF5549DB222D}"/>
              </a:ext>
            </a:extLst>
          </p:cNvPr>
          <p:cNvSpPr txBox="1">
            <a:spLocks/>
          </p:cNvSpPr>
          <p:nvPr/>
        </p:nvSpPr>
        <p:spPr>
          <a:xfrm>
            <a:off x="6098459" y="5500431"/>
            <a:ext cx="5624051" cy="13524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onsolas"/>
                <a:ea typeface="+mn-lt"/>
                <a:cs typeface="+mn-lt"/>
              </a:rPr>
              <a:t>The Tata Global Network-Eurasia.</a:t>
            </a:r>
            <a:endParaRPr lang="en-US" sz="1400" dirty="0">
              <a:ea typeface="+mn-lt"/>
              <a:cs typeface="+mn-lt"/>
            </a:endParaRPr>
          </a:p>
          <a:p>
            <a:r>
              <a:rPr lang="en-US" sz="1400" dirty="0">
                <a:latin typeface="Consolas"/>
                <a:cs typeface="Calibri"/>
              </a:rPr>
              <a:t>Length: 9,280km, Capacity: 1.28Tbps (2012)</a:t>
            </a:r>
            <a:endParaRPr lang="en-US" sz="1400" dirty="0">
              <a:ea typeface="+mn-lt"/>
              <a:cs typeface="+mn-lt"/>
            </a:endParaRPr>
          </a:p>
          <a:p>
            <a:r>
              <a:rPr lang="en-US" sz="1400" dirty="0">
                <a:latin typeface="Consolas"/>
                <a:cs typeface="Calibri"/>
              </a:rPr>
              <a:t>Operators: </a:t>
            </a:r>
            <a:r>
              <a:rPr lang="en-US" sz="1400" dirty="0">
                <a:latin typeface="Calibri"/>
                <a:cs typeface="Calibri"/>
              </a:rPr>
              <a:t>Tata Comm. (</a:t>
            </a:r>
            <a:r>
              <a:rPr lang="en-US" sz="1400" dirty="0">
                <a:latin typeface="Consolas"/>
                <a:cs typeface="Calibri"/>
              </a:rPr>
              <a:t>1)</a:t>
            </a:r>
            <a:r>
              <a:rPr lang="en-US" sz="1400" dirty="0">
                <a:latin typeface="Consolas"/>
                <a:ea typeface="+mn-lt"/>
                <a:cs typeface="+mn-lt"/>
              </a:rPr>
              <a:t> (</a:t>
            </a:r>
            <a:r>
              <a:rPr lang="en-US" sz="1400" dirty="0">
                <a:latin typeface="Consolas"/>
                <a:cs typeface="Calibri"/>
              </a:rPr>
              <a:t>RTD: 92ms)</a:t>
            </a:r>
            <a:endParaRPr lang="en-US" sz="1400" dirty="0">
              <a:ea typeface="+mn-lt"/>
              <a:cs typeface="+mn-lt"/>
            </a:endParaRPr>
          </a:p>
          <a:p>
            <a:r>
              <a:rPr lang="en-US" sz="1400" dirty="0">
                <a:latin typeface="Consolas"/>
                <a:cs typeface="Calibri"/>
              </a:rPr>
              <a:t>CLS: </a:t>
            </a:r>
            <a:r>
              <a:rPr lang="en-US" sz="1400" dirty="0">
                <a:latin typeface="Calibri"/>
                <a:cs typeface="Calibri"/>
              </a:rPr>
              <a:t>Mumbai (Tata Comm. / VSNL) </a:t>
            </a:r>
            <a:r>
              <a:rPr lang="en-US" sz="1400" dirty="0">
                <a:latin typeface="Consolas"/>
                <a:cs typeface="Calibri"/>
              </a:rPr>
              <a:t>(5)</a:t>
            </a:r>
            <a:endParaRPr lang="en-US" sz="1400" dirty="0">
              <a:ea typeface="+mn-lt"/>
              <a:cs typeface="+mn-lt"/>
            </a:endParaRPr>
          </a:p>
          <a:p>
            <a:endParaRPr lang="en-US" sz="1400" dirty="0">
              <a:ea typeface="+mn-lt"/>
              <a:cs typeface="+mn-lt"/>
            </a:endParaRPr>
          </a:p>
          <a:p>
            <a:endParaRPr lang="en-US" sz="1400" dirty="0">
              <a:latin typeface="Consolas"/>
              <a:cs typeface="Calibri"/>
            </a:endParaRPr>
          </a:p>
        </p:txBody>
      </p:sp>
      <p:pic>
        <p:nvPicPr>
          <p:cNvPr id="7" name="Picture 8" descr="Map&#10;&#10;Description automatically generated">
            <a:extLst>
              <a:ext uri="{FF2B5EF4-FFF2-40B4-BE49-F238E27FC236}">
                <a16:creationId xmlns:a16="http://schemas.microsoft.com/office/drawing/2014/main" id="{9442BDAC-85BD-4AFA-82A3-E68CFA55FC2C}"/>
              </a:ext>
            </a:extLst>
          </p:cNvPr>
          <p:cNvPicPr>
            <a:picLocks noGrp="1" noChangeAspect="1"/>
          </p:cNvPicPr>
          <p:nvPr>
            <p:ph sz="half" idx="1"/>
          </p:nvPr>
        </p:nvPicPr>
        <p:blipFill>
          <a:blip r:embed="rId2"/>
          <a:stretch>
            <a:fillRect/>
          </a:stretch>
        </p:blipFill>
        <p:spPr>
          <a:xfrm>
            <a:off x="14750" y="1525236"/>
            <a:ext cx="6078793" cy="3723083"/>
          </a:xfrm>
        </p:spPr>
      </p:pic>
      <p:pic>
        <p:nvPicPr>
          <p:cNvPr id="3" name="Picture 9" descr="Map&#10;&#10;Description automatically generated">
            <a:extLst>
              <a:ext uri="{FF2B5EF4-FFF2-40B4-BE49-F238E27FC236}">
                <a16:creationId xmlns:a16="http://schemas.microsoft.com/office/drawing/2014/main" id="{2679E467-D9FB-4676-8E1F-228AC4253EFA}"/>
              </a:ext>
            </a:extLst>
          </p:cNvPr>
          <p:cNvPicPr>
            <a:picLocks noChangeAspect="1"/>
          </p:cNvPicPr>
          <p:nvPr/>
        </p:nvPicPr>
        <p:blipFill>
          <a:blip r:embed="rId3"/>
          <a:stretch>
            <a:fillRect/>
          </a:stretch>
        </p:blipFill>
        <p:spPr>
          <a:xfrm>
            <a:off x="6098458" y="1521500"/>
            <a:ext cx="5415116" cy="3988652"/>
          </a:xfrm>
          <a:prstGeom prst="rect">
            <a:avLst/>
          </a:prstGeom>
        </p:spPr>
      </p:pic>
    </p:spTree>
    <p:extLst>
      <p:ext uri="{BB962C8B-B14F-4D97-AF65-F5344CB8AC3E}">
        <p14:creationId xmlns:p14="http://schemas.microsoft.com/office/powerpoint/2010/main" val="3052962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E889-6183-4F43-A04B-2F455B47009F}"/>
              </a:ext>
            </a:extLst>
          </p:cNvPr>
          <p:cNvSpPr>
            <a:spLocks noGrp="1"/>
          </p:cNvSpPr>
          <p:nvPr>
            <p:ph type="title"/>
          </p:nvPr>
        </p:nvSpPr>
        <p:spPr>
          <a:xfrm>
            <a:off x="51619" y="365125"/>
            <a:ext cx="6029633" cy="1350143"/>
          </a:xfrm>
        </p:spPr>
        <p:txBody>
          <a:bodyPr/>
          <a:lstStyle/>
          <a:p>
            <a:pPr algn="ctr"/>
            <a:r>
              <a:rPr lang="en-US" dirty="0">
                <a:ea typeface="+mj-lt"/>
                <a:cs typeface="+mj-lt"/>
              </a:rPr>
              <a:t>GIBY</a:t>
            </a:r>
            <a:endParaRPr lang="en-US" dirty="0"/>
          </a:p>
        </p:txBody>
      </p:sp>
      <p:sp>
        <p:nvSpPr>
          <p:cNvPr id="4" name="Content Placeholder 3">
            <a:extLst>
              <a:ext uri="{FF2B5EF4-FFF2-40B4-BE49-F238E27FC236}">
                <a16:creationId xmlns:a16="http://schemas.microsoft.com/office/drawing/2014/main" id="{3DAB32F7-0CD7-4E9F-A76E-285B37EB0EDB}"/>
              </a:ext>
            </a:extLst>
          </p:cNvPr>
          <p:cNvSpPr>
            <a:spLocks noGrp="1"/>
          </p:cNvSpPr>
          <p:nvPr>
            <p:ph sz="half" idx="2"/>
          </p:nvPr>
        </p:nvSpPr>
        <p:spPr>
          <a:xfrm>
            <a:off x="469490" y="5500431"/>
            <a:ext cx="5624052" cy="1352500"/>
          </a:xfrm>
        </p:spPr>
        <p:txBody>
          <a:bodyPr vert="horz" lIns="91440" tIns="45720" rIns="91440" bIns="45720" rtlCol="0" anchor="t">
            <a:normAutofit/>
          </a:bodyPr>
          <a:lstStyle/>
          <a:p>
            <a:r>
              <a:rPr lang="en-US" sz="1400" dirty="0">
                <a:latin typeface="Consolas"/>
                <a:ea typeface="+mn-lt"/>
                <a:cs typeface="+mn-lt"/>
              </a:rPr>
              <a:t>The Gulf Bridge International.</a:t>
            </a:r>
          </a:p>
          <a:p>
            <a:r>
              <a:rPr lang="en-US" sz="1400" dirty="0">
                <a:latin typeface="Consolas"/>
                <a:cs typeface="Calibri"/>
              </a:rPr>
              <a:t>Length: ?km, Capacity: 5.6Tbps (2012)</a:t>
            </a:r>
            <a:endParaRPr lang="en-US" sz="1400">
              <a:latin typeface="Consolas"/>
              <a:cs typeface="Calibri"/>
            </a:endParaRPr>
          </a:p>
          <a:p>
            <a:r>
              <a:rPr lang="en-US" sz="1400" dirty="0">
                <a:latin typeface="Consolas"/>
                <a:cs typeface="Calibri"/>
              </a:rPr>
              <a:t>Operators:</a:t>
            </a:r>
            <a:r>
              <a:rPr lang="en-US" sz="1400" dirty="0">
                <a:ea typeface="+mn-lt"/>
                <a:cs typeface="+mn-lt"/>
              </a:rPr>
              <a:t> Bharti Airtel (</a:t>
            </a:r>
            <a:r>
              <a:rPr lang="en-US" sz="1400" dirty="0">
                <a:latin typeface="Consolas"/>
                <a:cs typeface="Calibri"/>
              </a:rPr>
              <a:t>?)</a:t>
            </a:r>
            <a:endParaRPr lang="en-US" dirty="0"/>
          </a:p>
          <a:p>
            <a:r>
              <a:rPr lang="en-US" sz="1400" dirty="0">
                <a:latin typeface="Consolas"/>
                <a:cs typeface="Calibri"/>
              </a:rPr>
              <a:t>CLS: </a:t>
            </a:r>
            <a:r>
              <a:rPr lang="en-US" sz="1400" dirty="0">
                <a:latin typeface="Calibri"/>
                <a:cs typeface="Calibri"/>
              </a:rPr>
              <a:t>Mumbai (</a:t>
            </a:r>
            <a:r>
              <a:rPr lang="en-US" sz="1400" dirty="0" err="1">
                <a:latin typeface="Calibri"/>
                <a:cs typeface="Calibri"/>
              </a:rPr>
              <a:t>Sify</a:t>
            </a:r>
            <a:r>
              <a:rPr lang="en-US" sz="1400" dirty="0">
                <a:latin typeface="Calibri"/>
                <a:cs typeface="Calibri"/>
              </a:rPr>
              <a:t> Tech.) </a:t>
            </a:r>
            <a:r>
              <a:rPr lang="en-US" sz="1400" dirty="0">
                <a:latin typeface="Consolas"/>
                <a:cs typeface="Calibri"/>
              </a:rPr>
              <a:t>(10)</a:t>
            </a:r>
            <a:endParaRPr lang="en-US" sz="1400" dirty="0">
              <a:latin typeface="Consolas"/>
              <a:ea typeface="+mn-lt"/>
              <a:cs typeface="+mn-lt"/>
            </a:endParaRPr>
          </a:p>
          <a:p>
            <a:endParaRPr lang="en-US" sz="1400" dirty="0">
              <a:latin typeface="Consolas"/>
              <a:cs typeface="Calibri"/>
            </a:endParaRPr>
          </a:p>
        </p:txBody>
      </p:sp>
      <p:sp>
        <p:nvSpPr>
          <p:cNvPr id="8" name="Title 1">
            <a:extLst>
              <a:ext uri="{FF2B5EF4-FFF2-40B4-BE49-F238E27FC236}">
                <a16:creationId xmlns:a16="http://schemas.microsoft.com/office/drawing/2014/main" id="{714EE8D5-3393-4CC1-8BE9-30C5838B369C}"/>
              </a:ext>
            </a:extLst>
          </p:cNvPr>
          <p:cNvSpPr txBox="1">
            <a:spLocks/>
          </p:cNvSpPr>
          <p:nvPr/>
        </p:nvSpPr>
        <p:spPr>
          <a:xfrm>
            <a:off x="6091084" y="370041"/>
            <a:ext cx="6054212" cy="135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Calibri Light"/>
              </a:rPr>
              <a:t>MENA</a:t>
            </a:r>
            <a:endParaRPr lang="en-US" dirty="0"/>
          </a:p>
        </p:txBody>
      </p:sp>
      <p:sp>
        <p:nvSpPr>
          <p:cNvPr id="12" name="Content Placeholder 3">
            <a:extLst>
              <a:ext uri="{FF2B5EF4-FFF2-40B4-BE49-F238E27FC236}">
                <a16:creationId xmlns:a16="http://schemas.microsoft.com/office/drawing/2014/main" id="{A541202E-C9D2-45BA-9DEC-FF5549DB222D}"/>
              </a:ext>
            </a:extLst>
          </p:cNvPr>
          <p:cNvSpPr txBox="1">
            <a:spLocks/>
          </p:cNvSpPr>
          <p:nvPr/>
        </p:nvSpPr>
        <p:spPr>
          <a:xfrm>
            <a:off x="6098459" y="5500431"/>
            <a:ext cx="6041921" cy="13524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onsolas"/>
                <a:ea typeface="+mn-lt"/>
                <a:cs typeface="+mn-lt"/>
              </a:rPr>
              <a:t>The Middle East North Africa.</a:t>
            </a:r>
          </a:p>
          <a:p>
            <a:r>
              <a:rPr lang="en-US" sz="1400" dirty="0">
                <a:latin typeface="Consolas"/>
                <a:cs typeface="Calibri"/>
              </a:rPr>
              <a:t>Length: 8,800km, Capacity: 5.8Tbps (2014)</a:t>
            </a:r>
          </a:p>
          <a:p>
            <a:r>
              <a:rPr lang="en-US" sz="1400" dirty="0">
                <a:latin typeface="Consolas"/>
                <a:cs typeface="Calibri"/>
              </a:rPr>
              <a:t>Operators: </a:t>
            </a:r>
            <a:r>
              <a:rPr lang="en-US" sz="1400" dirty="0">
                <a:ea typeface="+mn-lt"/>
                <a:cs typeface="+mn-lt"/>
              </a:rPr>
              <a:t>Bharti Airtel (</a:t>
            </a:r>
            <a:r>
              <a:rPr lang="en-US" sz="1400" dirty="0">
                <a:latin typeface="Calibri"/>
                <a:cs typeface="Calibri"/>
              </a:rPr>
              <a:t>?</a:t>
            </a:r>
            <a:r>
              <a:rPr lang="en-US" sz="1400" dirty="0">
                <a:latin typeface="Consolas"/>
                <a:cs typeface="Calibri"/>
              </a:rPr>
              <a:t>)</a:t>
            </a:r>
            <a:endParaRPr lang="en-US" dirty="0"/>
          </a:p>
          <a:p>
            <a:r>
              <a:rPr lang="en-US" sz="1400" dirty="0">
                <a:latin typeface="Consolas"/>
                <a:cs typeface="Calibri"/>
              </a:rPr>
              <a:t>CLS: </a:t>
            </a:r>
            <a:r>
              <a:rPr lang="en-US" sz="1400" dirty="0">
                <a:latin typeface="Calibri"/>
                <a:cs typeface="Calibri"/>
              </a:rPr>
              <a:t>Mumbai (</a:t>
            </a:r>
            <a:r>
              <a:rPr lang="en-US" sz="1400" dirty="0" err="1">
                <a:latin typeface="Calibri"/>
                <a:cs typeface="Calibri"/>
              </a:rPr>
              <a:t>Sify</a:t>
            </a:r>
            <a:r>
              <a:rPr lang="en-US" sz="1400" dirty="0">
                <a:latin typeface="Calibri"/>
                <a:cs typeface="Calibri"/>
              </a:rPr>
              <a:t> Tech.) (</a:t>
            </a:r>
            <a:r>
              <a:rPr lang="en-US" sz="1400" dirty="0">
                <a:latin typeface="Consolas"/>
                <a:cs typeface="Calibri"/>
              </a:rPr>
              <a:t>7)</a:t>
            </a:r>
            <a:endParaRPr lang="en-US" sz="1400" dirty="0">
              <a:ea typeface="+mn-lt"/>
              <a:cs typeface="+mn-lt"/>
            </a:endParaRPr>
          </a:p>
          <a:p>
            <a:endParaRPr lang="en-US" sz="1400" dirty="0">
              <a:latin typeface="Consolas"/>
              <a:cs typeface="Calibri"/>
            </a:endParaRPr>
          </a:p>
        </p:txBody>
      </p:sp>
      <p:pic>
        <p:nvPicPr>
          <p:cNvPr id="6" name="Picture 6" descr="A picture containing text, map, sitting, large&#10;&#10;Description automatically generated">
            <a:extLst>
              <a:ext uri="{FF2B5EF4-FFF2-40B4-BE49-F238E27FC236}">
                <a16:creationId xmlns:a16="http://schemas.microsoft.com/office/drawing/2014/main" id="{A880912D-C348-4AEA-9D44-29B39A4C175B}"/>
              </a:ext>
            </a:extLst>
          </p:cNvPr>
          <p:cNvPicPr>
            <a:picLocks noGrp="1" noChangeAspect="1"/>
          </p:cNvPicPr>
          <p:nvPr>
            <p:ph sz="half" idx="1"/>
          </p:nvPr>
        </p:nvPicPr>
        <p:blipFill>
          <a:blip r:embed="rId2"/>
          <a:stretch>
            <a:fillRect/>
          </a:stretch>
        </p:blipFill>
        <p:spPr>
          <a:xfrm>
            <a:off x="2459" y="1528757"/>
            <a:ext cx="6078793" cy="3802074"/>
          </a:xfrm>
        </p:spPr>
      </p:pic>
      <p:pic>
        <p:nvPicPr>
          <p:cNvPr id="7" name="Picture 10" descr="Map&#10;&#10;Description automatically generated">
            <a:extLst>
              <a:ext uri="{FF2B5EF4-FFF2-40B4-BE49-F238E27FC236}">
                <a16:creationId xmlns:a16="http://schemas.microsoft.com/office/drawing/2014/main" id="{CFBB95C0-09D5-40B1-B726-06725E1A2723}"/>
              </a:ext>
            </a:extLst>
          </p:cNvPr>
          <p:cNvPicPr>
            <a:picLocks noChangeAspect="1"/>
          </p:cNvPicPr>
          <p:nvPr/>
        </p:nvPicPr>
        <p:blipFill>
          <a:blip r:embed="rId3"/>
          <a:stretch>
            <a:fillRect/>
          </a:stretch>
        </p:blipFill>
        <p:spPr>
          <a:xfrm>
            <a:off x="6100916" y="1525486"/>
            <a:ext cx="6073877" cy="3708704"/>
          </a:xfrm>
          <a:prstGeom prst="rect">
            <a:avLst/>
          </a:prstGeom>
        </p:spPr>
      </p:pic>
    </p:spTree>
    <p:extLst>
      <p:ext uri="{BB962C8B-B14F-4D97-AF65-F5344CB8AC3E}">
        <p14:creationId xmlns:p14="http://schemas.microsoft.com/office/powerpoint/2010/main" val="4224128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E889-6183-4F43-A04B-2F455B47009F}"/>
              </a:ext>
            </a:extLst>
          </p:cNvPr>
          <p:cNvSpPr>
            <a:spLocks noGrp="1"/>
          </p:cNvSpPr>
          <p:nvPr>
            <p:ph type="title"/>
          </p:nvPr>
        </p:nvSpPr>
        <p:spPr>
          <a:xfrm>
            <a:off x="3075038" y="365125"/>
            <a:ext cx="6029633" cy="1350143"/>
          </a:xfrm>
        </p:spPr>
        <p:txBody>
          <a:bodyPr/>
          <a:lstStyle/>
          <a:p>
            <a:pPr algn="ctr"/>
            <a:r>
              <a:rPr lang="en-US" dirty="0">
                <a:ea typeface="+mj-lt"/>
                <a:cs typeface="+mj-lt"/>
              </a:rPr>
              <a:t>CANI</a:t>
            </a:r>
            <a:endParaRPr lang="en-US" dirty="0"/>
          </a:p>
        </p:txBody>
      </p:sp>
      <p:sp>
        <p:nvSpPr>
          <p:cNvPr id="4" name="Content Placeholder 3">
            <a:extLst>
              <a:ext uri="{FF2B5EF4-FFF2-40B4-BE49-F238E27FC236}">
                <a16:creationId xmlns:a16="http://schemas.microsoft.com/office/drawing/2014/main" id="{3DAB32F7-0CD7-4E9F-A76E-285B37EB0EDB}"/>
              </a:ext>
            </a:extLst>
          </p:cNvPr>
          <p:cNvSpPr>
            <a:spLocks noGrp="1"/>
          </p:cNvSpPr>
          <p:nvPr>
            <p:ph sz="half" idx="2"/>
          </p:nvPr>
        </p:nvSpPr>
        <p:spPr>
          <a:xfrm>
            <a:off x="3738716" y="5500431"/>
            <a:ext cx="5624052" cy="1352500"/>
          </a:xfrm>
        </p:spPr>
        <p:txBody>
          <a:bodyPr vert="horz" lIns="91440" tIns="45720" rIns="91440" bIns="45720" rtlCol="0" anchor="t">
            <a:normAutofit/>
          </a:bodyPr>
          <a:lstStyle/>
          <a:p>
            <a:r>
              <a:rPr lang="en-US" sz="1400" dirty="0">
                <a:latin typeface="Consolas"/>
                <a:ea typeface="+mn-lt"/>
                <a:cs typeface="+mn-lt"/>
              </a:rPr>
              <a:t>The Chennai - Andaman and Nicobar Islands.</a:t>
            </a:r>
          </a:p>
          <a:p>
            <a:r>
              <a:rPr lang="en-US" sz="1400" dirty="0">
                <a:latin typeface="Consolas"/>
                <a:cs typeface="Calibri"/>
              </a:rPr>
              <a:t>Length: 2300km, Capacity: 6.4Tbps x 4 (Aug 2020)</a:t>
            </a:r>
            <a:endParaRPr lang="en-US" sz="1400">
              <a:latin typeface="Consolas"/>
              <a:cs typeface="Calibri"/>
            </a:endParaRPr>
          </a:p>
          <a:p>
            <a:r>
              <a:rPr lang="en-US" sz="1400" dirty="0">
                <a:latin typeface="Consolas"/>
                <a:cs typeface="Calibri"/>
              </a:rPr>
              <a:t>Operators:</a:t>
            </a:r>
            <a:r>
              <a:rPr lang="en-US" sz="1400" dirty="0">
                <a:latin typeface="Calibri"/>
                <a:cs typeface="Calibri"/>
              </a:rPr>
              <a:t> BSNL (</a:t>
            </a:r>
            <a:r>
              <a:rPr lang="en-US" sz="1400" dirty="0">
                <a:latin typeface="Consolas"/>
                <a:cs typeface="Calibri"/>
              </a:rPr>
              <a:t>?), Cost: 1224 Cr.</a:t>
            </a:r>
          </a:p>
          <a:p>
            <a:r>
              <a:rPr lang="en-US" sz="1400" dirty="0">
                <a:latin typeface="Consolas"/>
                <a:ea typeface="+mn-lt"/>
                <a:cs typeface="+mn-lt"/>
              </a:rPr>
              <a:t>CLS: (9), Handled by: NEC Corp. (Japan)</a:t>
            </a:r>
          </a:p>
          <a:p>
            <a:endParaRPr lang="en-US" sz="1400" dirty="0">
              <a:latin typeface="Consolas"/>
              <a:cs typeface="Calibri"/>
            </a:endParaRPr>
          </a:p>
        </p:txBody>
      </p:sp>
      <p:pic>
        <p:nvPicPr>
          <p:cNvPr id="9" name="Picture 9" descr="Diagram, map&#10;&#10;Description automatically generated">
            <a:extLst>
              <a:ext uri="{FF2B5EF4-FFF2-40B4-BE49-F238E27FC236}">
                <a16:creationId xmlns:a16="http://schemas.microsoft.com/office/drawing/2014/main" id="{80F6D3A4-1A68-47C4-BCCA-8BEAFB1A79C8}"/>
              </a:ext>
            </a:extLst>
          </p:cNvPr>
          <p:cNvPicPr>
            <a:picLocks noGrp="1" noChangeAspect="1"/>
          </p:cNvPicPr>
          <p:nvPr>
            <p:ph sz="half" idx="1"/>
          </p:nvPr>
        </p:nvPicPr>
        <p:blipFill>
          <a:blip r:embed="rId2"/>
          <a:stretch>
            <a:fillRect/>
          </a:stretch>
        </p:blipFill>
        <p:spPr>
          <a:xfrm>
            <a:off x="1393877" y="1528788"/>
            <a:ext cx="4684763" cy="3961785"/>
          </a:xfrm>
        </p:spPr>
      </p:pic>
      <p:pic>
        <p:nvPicPr>
          <p:cNvPr id="10" name="Picture 10" descr="A group of people standing in a room&#10;&#10;Description automatically generated">
            <a:extLst>
              <a:ext uri="{FF2B5EF4-FFF2-40B4-BE49-F238E27FC236}">
                <a16:creationId xmlns:a16="http://schemas.microsoft.com/office/drawing/2014/main" id="{4C24C632-DB56-49BF-B963-B6925A925D0C}"/>
              </a:ext>
            </a:extLst>
          </p:cNvPr>
          <p:cNvPicPr>
            <a:picLocks noChangeAspect="1"/>
          </p:cNvPicPr>
          <p:nvPr/>
        </p:nvPicPr>
        <p:blipFill>
          <a:blip r:embed="rId3"/>
          <a:stretch>
            <a:fillRect/>
          </a:stretch>
        </p:blipFill>
        <p:spPr>
          <a:xfrm>
            <a:off x="6088626" y="1527687"/>
            <a:ext cx="5275006" cy="3962399"/>
          </a:xfrm>
          <a:prstGeom prst="rect">
            <a:avLst/>
          </a:prstGeom>
        </p:spPr>
      </p:pic>
    </p:spTree>
    <p:extLst>
      <p:ext uri="{BB962C8B-B14F-4D97-AF65-F5344CB8AC3E}">
        <p14:creationId xmlns:p14="http://schemas.microsoft.com/office/powerpoint/2010/main" val="828590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1AF0-4ABE-49D0-8BB2-3245FB6E1410}"/>
              </a:ext>
            </a:extLst>
          </p:cNvPr>
          <p:cNvSpPr>
            <a:spLocks noGrp="1"/>
          </p:cNvSpPr>
          <p:nvPr>
            <p:ph type="title"/>
          </p:nvPr>
        </p:nvSpPr>
        <p:spPr/>
        <p:txBody>
          <a:bodyPr/>
          <a:lstStyle/>
          <a:p>
            <a:r>
              <a:rPr lang="en-US" dirty="0">
                <a:cs typeface="Calibri Light"/>
              </a:rPr>
              <a:t>Cable Landing Stations in India</a:t>
            </a:r>
            <a:endParaRPr lang="en-US" dirty="0"/>
          </a:p>
        </p:txBody>
      </p:sp>
      <p:pic>
        <p:nvPicPr>
          <p:cNvPr id="4" name="Picture 4" descr="A picture containing timeline&#10;&#10;Description automatically generated">
            <a:extLst>
              <a:ext uri="{FF2B5EF4-FFF2-40B4-BE49-F238E27FC236}">
                <a16:creationId xmlns:a16="http://schemas.microsoft.com/office/drawing/2014/main" id="{EAABEEEC-52AA-4271-AB29-DE9CFD9AF0D6}"/>
              </a:ext>
            </a:extLst>
          </p:cNvPr>
          <p:cNvPicPr>
            <a:picLocks noGrp="1" noChangeAspect="1"/>
          </p:cNvPicPr>
          <p:nvPr>
            <p:ph idx="1"/>
          </p:nvPr>
        </p:nvPicPr>
        <p:blipFill>
          <a:blip r:embed="rId2"/>
          <a:stretch>
            <a:fillRect/>
          </a:stretch>
        </p:blipFill>
        <p:spPr>
          <a:xfrm>
            <a:off x="44552" y="2001045"/>
            <a:ext cx="12102894" cy="4823952"/>
          </a:xfrm>
        </p:spPr>
      </p:pic>
      <p:sp>
        <p:nvSpPr>
          <p:cNvPr id="5" name="TextBox 4">
            <a:extLst>
              <a:ext uri="{FF2B5EF4-FFF2-40B4-BE49-F238E27FC236}">
                <a16:creationId xmlns:a16="http://schemas.microsoft.com/office/drawing/2014/main" id="{D238ACB9-665B-425E-8977-C5740B55F97E}"/>
              </a:ext>
            </a:extLst>
          </p:cNvPr>
          <p:cNvSpPr txBox="1"/>
          <p:nvPr/>
        </p:nvSpPr>
        <p:spPr>
          <a:xfrm>
            <a:off x="1516626" y="6346722"/>
            <a:ext cx="2780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GCX: </a:t>
            </a:r>
            <a:r>
              <a:rPr lang="en-US" sz="1200">
                <a:ea typeface="+mn-lt"/>
                <a:cs typeface="+mn-lt"/>
              </a:rPr>
              <a:t>Reliance Globalcom B.V.</a:t>
            </a:r>
            <a:endParaRPr lang="en-US" sz="1200" dirty="0"/>
          </a:p>
          <a:p>
            <a:r>
              <a:rPr lang="en-US" sz="1200"/>
              <a:t>IOX: India Ocean eXchange</a:t>
            </a:r>
            <a:endParaRPr lang="en-US" sz="1200">
              <a:cs typeface="Calibri"/>
            </a:endParaRPr>
          </a:p>
        </p:txBody>
      </p:sp>
    </p:spTree>
    <p:extLst>
      <p:ext uri="{BB962C8B-B14F-4D97-AF65-F5344CB8AC3E}">
        <p14:creationId xmlns:p14="http://schemas.microsoft.com/office/powerpoint/2010/main" val="619512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C4C18694-1F5D-4510-ABAC-CD45A8511D60}"/>
              </a:ext>
            </a:extLst>
          </p:cNvPr>
          <p:cNvPicPr>
            <a:picLocks noGrp="1" noChangeAspect="1"/>
          </p:cNvPicPr>
          <p:nvPr>
            <p:ph idx="1"/>
          </p:nvPr>
        </p:nvPicPr>
        <p:blipFill>
          <a:blip r:embed="rId2"/>
          <a:stretch>
            <a:fillRect/>
          </a:stretch>
        </p:blipFill>
        <p:spPr>
          <a:xfrm>
            <a:off x="369209" y="-5634"/>
            <a:ext cx="11539614" cy="6858563"/>
          </a:xfrm>
        </p:spPr>
      </p:pic>
    </p:spTree>
    <p:extLst>
      <p:ext uri="{BB962C8B-B14F-4D97-AF65-F5344CB8AC3E}">
        <p14:creationId xmlns:p14="http://schemas.microsoft.com/office/powerpoint/2010/main" val="2811803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outdoor, person, photo, water&#10;&#10;Description automatically generated">
            <a:extLst>
              <a:ext uri="{FF2B5EF4-FFF2-40B4-BE49-F238E27FC236}">
                <a16:creationId xmlns:a16="http://schemas.microsoft.com/office/drawing/2014/main" id="{218A87DF-CD7E-4EDF-9D97-C39F2FEA1BDB}"/>
              </a:ext>
            </a:extLst>
          </p:cNvPr>
          <p:cNvPicPr>
            <a:picLocks noGrp="1" noChangeAspect="1"/>
          </p:cNvPicPr>
          <p:nvPr>
            <p:ph idx="1"/>
          </p:nvPr>
        </p:nvPicPr>
        <p:blipFill>
          <a:blip r:embed="rId2"/>
          <a:stretch>
            <a:fillRect/>
          </a:stretch>
        </p:blipFill>
        <p:spPr>
          <a:xfrm>
            <a:off x="857419" y="-5632"/>
            <a:ext cx="10489454" cy="6858562"/>
          </a:xfrm>
        </p:spPr>
      </p:pic>
      <p:sp>
        <p:nvSpPr>
          <p:cNvPr id="2" name="Title 1">
            <a:extLst>
              <a:ext uri="{FF2B5EF4-FFF2-40B4-BE49-F238E27FC236}">
                <a16:creationId xmlns:a16="http://schemas.microsoft.com/office/drawing/2014/main" id="{BD400566-A355-4E31-92D6-6C7F6002C9FB}"/>
              </a:ext>
            </a:extLst>
          </p:cNvPr>
          <p:cNvSpPr>
            <a:spLocks noGrp="1"/>
          </p:cNvSpPr>
          <p:nvPr>
            <p:ph type="title"/>
          </p:nvPr>
        </p:nvSpPr>
        <p:spPr/>
        <p:txBody>
          <a:bodyPr>
            <a:normAutofit/>
          </a:bodyPr>
          <a:lstStyle/>
          <a:p>
            <a:r>
              <a:rPr lang="en-US" sz="1600" dirty="0">
                <a:ea typeface="+mj-lt"/>
                <a:cs typeface="+mj-lt"/>
              </a:rPr>
              <a:t>Landing of an Italy-USA cable (4,704 nautical miles long), on the </a:t>
            </a:r>
            <a:r>
              <a:rPr lang="en-US" sz="1600" dirty="0" err="1">
                <a:ea typeface="+mj-lt"/>
                <a:cs typeface="+mj-lt"/>
              </a:rPr>
              <a:t>Rockoway</a:t>
            </a:r>
            <a:r>
              <a:rPr lang="en-US" sz="1600" dirty="0">
                <a:ea typeface="+mj-lt"/>
                <a:cs typeface="+mj-lt"/>
              </a:rPr>
              <a:t> beach, New-York, January 1925.</a:t>
            </a:r>
            <a:endParaRPr lang="en-US" sz="1600">
              <a:cs typeface="Calibri Light"/>
            </a:endParaRPr>
          </a:p>
        </p:txBody>
      </p:sp>
    </p:spTree>
    <p:extLst>
      <p:ext uri="{BB962C8B-B14F-4D97-AF65-F5344CB8AC3E}">
        <p14:creationId xmlns:p14="http://schemas.microsoft.com/office/powerpoint/2010/main" val="2193591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383E-6DD0-4BED-BAF4-7262EB3083F7}"/>
              </a:ext>
            </a:extLst>
          </p:cNvPr>
          <p:cNvSpPr>
            <a:spLocks noGrp="1"/>
          </p:cNvSpPr>
          <p:nvPr>
            <p:ph type="title"/>
          </p:nvPr>
        </p:nvSpPr>
        <p:spPr/>
        <p:txBody>
          <a:bodyPr/>
          <a:lstStyle/>
          <a:p>
            <a:r>
              <a:rPr lang="en-US" dirty="0">
                <a:cs typeface="Calibri Light"/>
              </a:rPr>
              <a:t>Request For Comments</a:t>
            </a:r>
            <a:endParaRPr lang="en-US" dirty="0"/>
          </a:p>
        </p:txBody>
      </p:sp>
      <p:sp>
        <p:nvSpPr>
          <p:cNvPr id="3" name="Content Placeholder 2">
            <a:extLst>
              <a:ext uri="{FF2B5EF4-FFF2-40B4-BE49-F238E27FC236}">
                <a16:creationId xmlns:a16="http://schemas.microsoft.com/office/drawing/2014/main" id="{747D2F92-B613-406B-A38F-BE452871BA96}"/>
              </a:ext>
            </a:extLst>
          </p:cNvPr>
          <p:cNvSpPr>
            <a:spLocks noGrp="1"/>
          </p:cNvSpPr>
          <p:nvPr>
            <p:ph sz="half" idx="1"/>
          </p:nvPr>
        </p:nvSpPr>
        <p:spPr/>
        <p:txBody>
          <a:bodyPr vert="horz" lIns="91440" tIns="45720" rIns="91440" bIns="45720" rtlCol="0" anchor="t">
            <a:normAutofit/>
          </a:bodyPr>
          <a:lstStyle/>
          <a:p>
            <a:r>
              <a:rPr lang="en-US" sz="1600" dirty="0">
                <a:latin typeface="Consolas"/>
                <a:ea typeface="+mn-lt"/>
                <a:cs typeface="+mn-lt"/>
              </a:rPr>
              <a:t>RFCs cover many aspects of computer networking, including protocols, procedures, programs, and concepts, as well as meeting notes, opinions, and sometimes humor.</a:t>
            </a:r>
            <a:endParaRPr lang="en-US" sz="1600" dirty="0">
              <a:latin typeface="Consolas"/>
              <a:cs typeface="Calibri"/>
            </a:endParaRPr>
          </a:p>
          <a:p>
            <a:r>
              <a:rPr lang="en-US" sz="1600" dirty="0">
                <a:latin typeface="Consolas"/>
                <a:ea typeface="+mn-lt"/>
                <a:cs typeface="+mn-lt"/>
              </a:rPr>
              <a:t>RFCs area associated with an active IETF Working Group.</a:t>
            </a:r>
            <a:endParaRPr lang="en-US" sz="1600">
              <a:latin typeface="Consolas"/>
            </a:endParaRPr>
          </a:p>
          <a:p>
            <a:r>
              <a:rPr lang="en-US" sz="1600" dirty="0">
                <a:latin typeface="Consolas"/>
                <a:cs typeface="Calibri"/>
              </a:rPr>
              <a:t>Published RFCs never change. Technical &amp; Editorial Errata are provided.</a:t>
            </a:r>
          </a:p>
          <a:p>
            <a:r>
              <a:rPr lang="en-US" sz="1600" dirty="0">
                <a:latin typeface="Consolas"/>
                <a:cs typeface="Calibri"/>
              </a:rPr>
              <a:t>Started 7 Apr 1969, by Steve Crocker</a:t>
            </a:r>
          </a:p>
          <a:p>
            <a:endParaRPr lang="en-US" sz="1600" dirty="0">
              <a:latin typeface="Consolas"/>
              <a:cs typeface="Calibri"/>
            </a:endParaRPr>
          </a:p>
          <a:p>
            <a:r>
              <a:rPr lang="en-US" sz="1600" b="1" dirty="0">
                <a:latin typeface="Consolas"/>
                <a:cs typeface="Calibri"/>
              </a:rPr>
              <a:t>RFC 1</a:t>
            </a:r>
            <a:r>
              <a:rPr lang="en-US" sz="1600" dirty="0">
                <a:latin typeface="Consolas"/>
                <a:cs typeface="Calibri"/>
              </a:rPr>
              <a:t>: Host Software</a:t>
            </a:r>
          </a:p>
          <a:p>
            <a:r>
              <a:rPr lang="en-US" sz="1600" b="1" dirty="0">
                <a:latin typeface="Consolas"/>
                <a:cs typeface="Calibri"/>
              </a:rPr>
              <a:t>RFC 2555</a:t>
            </a:r>
            <a:r>
              <a:rPr lang="en-US" sz="1600" dirty="0">
                <a:latin typeface="Consolas"/>
                <a:cs typeface="Calibri"/>
              </a:rPr>
              <a:t>: </a:t>
            </a:r>
            <a:r>
              <a:rPr lang="en-US" sz="1600" dirty="0">
                <a:latin typeface="Consolas"/>
                <a:ea typeface="+mn-lt"/>
                <a:cs typeface="+mn-lt"/>
              </a:rPr>
              <a:t>30 Years of RFCs</a:t>
            </a:r>
            <a:endParaRPr lang="en-US" sz="1600">
              <a:latin typeface="Consolas"/>
            </a:endParaRPr>
          </a:p>
          <a:p>
            <a:endParaRPr lang="en-US" sz="1600" dirty="0">
              <a:latin typeface="Consolas"/>
              <a:cs typeface="Calibri"/>
            </a:endParaRPr>
          </a:p>
        </p:txBody>
      </p:sp>
      <p:sp>
        <p:nvSpPr>
          <p:cNvPr id="5" name="TextBox 4">
            <a:extLst>
              <a:ext uri="{FF2B5EF4-FFF2-40B4-BE49-F238E27FC236}">
                <a16:creationId xmlns:a16="http://schemas.microsoft.com/office/drawing/2014/main" id="{AD3C2C8B-FC9B-4CCB-B970-D8E243D66D73}"/>
              </a:ext>
            </a:extLst>
          </p:cNvPr>
          <p:cNvSpPr txBox="1"/>
          <p:nvPr/>
        </p:nvSpPr>
        <p:spPr>
          <a:xfrm>
            <a:off x="4916" y="6395883"/>
            <a:ext cx="38739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https://ietf.org/standards/rfcs/</a:t>
            </a:r>
            <a:endParaRPr lang="en-US">
              <a:cs typeface="Calibri"/>
            </a:endParaRPr>
          </a:p>
          <a:p>
            <a:r>
              <a:rPr lang="en-US" sz="1200" dirty="0">
                <a:latin typeface="Consolas"/>
                <a:ea typeface="+mn-lt"/>
                <a:cs typeface="+mn-lt"/>
              </a:rPr>
              <a:t>www.arkko.com/tools/rfcstats/</a:t>
            </a:r>
            <a:endParaRPr lang="en-US" sz="1200" dirty="0">
              <a:ea typeface="+mn-lt"/>
              <a:cs typeface="+mn-lt"/>
            </a:endParaRPr>
          </a:p>
        </p:txBody>
      </p:sp>
      <p:pic>
        <p:nvPicPr>
          <p:cNvPr id="6" name="Picture 6" descr="A picture containing drawing, sign, fence, clock&#10;&#10;Description automatically generated">
            <a:extLst>
              <a:ext uri="{FF2B5EF4-FFF2-40B4-BE49-F238E27FC236}">
                <a16:creationId xmlns:a16="http://schemas.microsoft.com/office/drawing/2014/main" id="{5A6F5503-EA57-4D5C-B6DA-611301A24CEA}"/>
              </a:ext>
            </a:extLst>
          </p:cNvPr>
          <p:cNvPicPr>
            <a:picLocks noChangeAspect="1"/>
          </p:cNvPicPr>
          <p:nvPr/>
        </p:nvPicPr>
        <p:blipFill>
          <a:blip r:embed="rId2"/>
          <a:stretch>
            <a:fillRect/>
          </a:stretch>
        </p:blipFill>
        <p:spPr>
          <a:xfrm>
            <a:off x="10697495" y="129990"/>
            <a:ext cx="1440427" cy="772408"/>
          </a:xfrm>
          <a:prstGeom prst="rect">
            <a:avLst/>
          </a:prstGeom>
        </p:spPr>
      </p:pic>
      <p:pic>
        <p:nvPicPr>
          <p:cNvPr id="11" name="Picture 5" descr="A picture containing shape&#10;&#10;Description automatically generated">
            <a:extLst>
              <a:ext uri="{FF2B5EF4-FFF2-40B4-BE49-F238E27FC236}">
                <a16:creationId xmlns:a16="http://schemas.microsoft.com/office/drawing/2014/main" id="{9E5F8857-3B51-4E96-966A-52E23CE6B85C}"/>
              </a:ext>
            </a:extLst>
          </p:cNvPr>
          <p:cNvPicPr>
            <a:picLocks noChangeAspect="1"/>
          </p:cNvPicPr>
          <p:nvPr/>
        </p:nvPicPr>
        <p:blipFill>
          <a:blip r:embed="rId3"/>
          <a:stretch>
            <a:fillRect/>
          </a:stretch>
        </p:blipFill>
        <p:spPr>
          <a:xfrm>
            <a:off x="6024718" y="3847063"/>
            <a:ext cx="6054211" cy="2877139"/>
          </a:xfrm>
          <a:prstGeom prst="rect">
            <a:avLst/>
          </a:prstGeom>
        </p:spPr>
      </p:pic>
      <p:pic>
        <p:nvPicPr>
          <p:cNvPr id="14" name="Picture 14" descr="Chart, histogram&#10;&#10;Description automatically generated">
            <a:extLst>
              <a:ext uri="{FF2B5EF4-FFF2-40B4-BE49-F238E27FC236}">
                <a16:creationId xmlns:a16="http://schemas.microsoft.com/office/drawing/2014/main" id="{3ADD7449-7CAA-4881-942F-308A25D9A93C}"/>
              </a:ext>
            </a:extLst>
          </p:cNvPr>
          <p:cNvPicPr>
            <a:picLocks noGrp="1" noChangeAspect="1"/>
          </p:cNvPicPr>
          <p:nvPr>
            <p:ph sz="half" idx="2"/>
          </p:nvPr>
        </p:nvPicPr>
        <p:blipFill>
          <a:blip r:embed="rId4"/>
          <a:stretch>
            <a:fillRect/>
          </a:stretch>
        </p:blipFill>
        <p:spPr>
          <a:xfrm>
            <a:off x="6024716" y="840488"/>
            <a:ext cx="5857567" cy="2868032"/>
          </a:xfrm>
        </p:spPr>
      </p:pic>
    </p:spTree>
    <p:extLst>
      <p:ext uri="{BB962C8B-B14F-4D97-AF65-F5344CB8AC3E}">
        <p14:creationId xmlns:p14="http://schemas.microsoft.com/office/powerpoint/2010/main" val="605310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383E-6DD0-4BED-BAF4-7262EB3083F7}"/>
              </a:ext>
            </a:extLst>
          </p:cNvPr>
          <p:cNvSpPr>
            <a:spLocks noGrp="1"/>
          </p:cNvSpPr>
          <p:nvPr>
            <p:ph type="title"/>
          </p:nvPr>
        </p:nvSpPr>
        <p:spPr/>
        <p:txBody>
          <a:bodyPr/>
          <a:lstStyle/>
          <a:p>
            <a:r>
              <a:rPr lang="en-US" dirty="0">
                <a:cs typeface="Calibri Light"/>
              </a:rPr>
              <a:t>IETF Working Groups</a:t>
            </a:r>
            <a:endParaRPr lang="en-US" dirty="0"/>
          </a:p>
        </p:txBody>
      </p:sp>
      <p:sp>
        <p:nvSpPr>
          <p:cNvPr id="3" name="Content Placeholder 2">
            <a:extLst>
              <a:ext uri="{FF2B5EF4-FFF2-40B4-BE49-F238E27FC236}">
                <a16:creationId xmlns:a16="http://schemas.microsoft.com/office/drawing/2014/main" id="{747D2F92-B613-406B-A38F-BE452871BA96}"/>
              </a:ext>
            </a:extLst>
          </p:cNvPr>
          <p:cNvSpPr>
            <a:spLocks noGrp="1"/>
          </p:cNvSpPr>
          <p:nvPr>
            <p:ph sz="half" idx="1"/>
          </p:nvPr>
        </p:nvSpPr>
        <p:spPr/>
        <p:txBody>
          <a:bodyPr vert="horz" lIns="91440" tIns="45720" rIns="91440" bIns="45720" rtlCol="0" anchor="t">
            <a:normAutofit/>
          </a:bodyPr>
          <a:lstStyle/>
          <a:p>
            <a:r>
              <a:rPr lang="en-US" sz="1600" dirty="0">
                <a:latin typeface="Consolas"/>
                <a:ea typeface="+mn-lt"/>
                <a:cs typeface="+mn-lt"/>
              </a:rPr>
              <a:t>Applications &amp; Real-Time area (29)</a:t>
            </a:r>
          </a:p>
          <a:p>
            <a:r>
              <a:rPr lang="en-US" sz="1600" dirty="0">
                <a:latin typeface="Consolas"/>
                <a:ea typeface="+mn-lt"/>
                <a:cs typeface="+mn-lt"/>
              </a:rPr>
              <a:t>General area (2)</a:t>
            </a:r>
          </a:p>
          <a:p>
            <a:r>
              <a:rPr lang="en-US" sz="1600" dirty="0">
                <a:latin typeface="Consolas"/>
                <a:ea typeface="+mn-lt"/>
                <a:cs typeface="+mn-lt"/>
              </a:rPr>
              <a:t>Internet area (17)</a:t>
            </a:r>
          </a:p>
          <a:p>
            <a:r>
              <a:rPr lang="en-US" sz="1600" dirty="0">
                <a:latin typeface="Consolas"/>
                <a:ea typeface="+mn-lt"/>
                <a:cs typeface="+mn-lt"/>
              </a:rPr>
              <a:t>Operations &amp; Management area (14)</a:t>
            </a:r>
          </a:p>
          <a:p>
            <a:r>
              <a:rPr lang="en-US" sz="1600" dirty="0">
                <a:latin typeface="Consolas"/>
                <a:ea typeface="+mn-lt"/>
                <a:cs typeface="+mn-lt"/>
              </a:rPr>
              <a:t>Routing area (24)</a:t>
            </a:r>
          </a:p>
          <a:p>
            <a:r>
              <a:rPr lang="en-US" sz="1600" dirty="0" err="1">
                <a:latin typeface="Consolas"/>
                <a:ea typeface="+mn-lt"/>
                <a:cs typeface="+mn-lt"/>
              </a:rPr>
              <a:t>Secutiry</a:t>
            </a:r>
            <a:r>
              <a:rPr lang="en-US" sz="1600" dirty="0">
                <a:latin typeface="Consolas"/>
                <a:ea typeface="+mn-lt"/>
                <a:cs typeface="+mn-lt"/>
              </a:rPr>
              <a:t> area (25)</a:t>
            </a:r>
          </a:p>
          <a:p>
            <a:r>
              <a:rPr lang="en-US" sz="1600" dirty="0">
                <a:latin typeface="Consolas"/>
                <a:cs typeface="Calibri" panose="020F0502020204030204"/>
              </a:rPr>
              <a:t>Transport area (11)</a:t>
            </a:r>
          </a:p>
          <a:p>
            <a:endParaRPr lang="en-US" sz="1600">
              <a:latin typeface="Consolas"/>
            </a:endParaRPr>
          </a:p>
        </p:txBody>
      </p:sp>
      <p:pic>
        <p:nvPicPr>
          <p:cNvPr id="6" name="Picture 6" descr="A picture containing drawing, sign, fence, clock&#10;&#10;Description automatically generated">
            <a:extLst>
              <a:ext uri="{FF2B5EF4-FFF2-40B4-BE49-F238E27FC236}">
                <a16:creationId xmlns:a16="http://schemas.microsoft.com/office/drawing/2014/main" id="{5A6F5503-EA57-4D5C-B6DA-611301A24CEA}"/>
              </a:ext>
            </a:extLst>
          </p:cNvPr>
          <p:cNvPicPr>
            <a:picLocks noChangeAspect="1"/>
          </p:cNvPicPr>
          <p:nvPr/>
        </p:nvPicPr>
        <p:blipFill>
          <a:blip r:embed="rId2"/>
          <a:stretch>
            <a:fillRect/>
          </a:stretch>
        </p:blipFill>
        <p:spPr>
          <a:xfrm>
            <a:off x="10697495" y="129990"/>
            <a:ext cx="1440427" cy="772408"/>
          </a:xfrm>
          <a:prstGeom prst="rect">
            <a:avLst/>
          </a:prstGeom>
        </p:spPr>
      </p:pic>
      <p:pic>
        <p:nvPicPr>
          <p:cNvPr id="12" name="Picture 12" descr="Logo&#10;&#10;Description automatically generated">
            <a:extLst>
              <a:ext uri="{FF2B5EF4-FFF2-40B4-BE49-F238E27FC236}">
                <a16:creationId xmlns:a16="http://schemas.microsoft.com/office/drawing/2014/main" id="{C22781D2-F56D-458D-80E5-3A35DC84D167}"/>
              </a:ext>
            </a:extLst>
          </p:cNvPr>
          <p:cNvPicPr>
            <a:picLocks noGrp="1" noChangeAspect="1"/>
          </p:cNvPicPr>
          <p:nvPr>
            <p:ph sz="half" idx="2"/>
          </p:nvPr>
        </p:nvPicPr>
        <p:blipFill>
          <a:blip r:embed="rId3"/>
          <a:stretch>
            <a:fillRect/>
          </a:stretch>
        </p:blipFill>
        <p:spPr>
          <a:xfrm>
            <a:off x="6024716" y="889071"/>
            <a:ext cx="5808406" cy="2869188"/>
          </a:xfrm>
        </p:spPr>
      </p:pic>
      <p:pic>
        <p:nvPicPr>
          <p:cNvPr id="13" name="Picture 14" descr="Chart, histogram&#10;&#10;Description automatically generated">
            <a:extLst>
              <a:ext uri="{FF2B5EF4-FFF2-40B4-BE49-F238E27FC236}">
                <a16:creationId xmlns:a16="http://schemas.microsoft.com/office/drawing/2014/main" id="{DA22125C-EC16-4989-8E49-59C81A5F9C1C}"/>
              </a:ext>
            </a:extLst>
          </p:cNvPr>
          <p:cNvPicPr>
            <a:picLocks noChangeAspect="1"/>
          </p:cNvPicPr>
          <p:nvPr/>
        </p:nvPicPr>
        <p:blipFill>
          <a:blip r:embed="rId4"/>
          <a:stretch>
            <a:fillRect/>
          </a:stretch>
        </p:blipFill>
        <p:spPr>
          <a:xfrm>
            <a:off x="6100916" y="3839411"/>
            <a:ext cx="5729748" cy="2817111"/>
          </a:xfrm>
          <a:prstGeom prst="rect">
            <a:avLst/>
          </a:prstGeom>
        </p:spPr>
      </p:pic>
      <p:sp>
        <p:nvSpPr>
          <p:cNvPr id="16" name="TextBox 15">
            <a:extLst>
              <a:ext uri="{FF2B5EF4-FFF2-40B4-BE49-F238E27FC236}">
                <a16:creationId xmlns:a16="http://schemas.microsoft.com/office/drawing/2014/main" id="{6E424B3A-92B4-487B-BA61-1EB7C24FE3F8}"/>
              </a:ext>
            </a:extLst>
          </p:cNvPr>
          <p:cNvSpPr txBox="1"/>
          <p:nvPr/>
        </p:nvSpPr>
        <p:spPr>
          <a:xfrm>
            <a:off x="4916" y="6211528"/>
            <a:ext cx="38739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https://ietf.org/standards/rfcs/</a:t>
            </a:r>
            <a:endParaRPr lang="en-US" sz="1200">
              <a:latin typeface="Consolas"/>
              <a:cs typeface="Calibri"/>
            </a:endParaRPr>
          </a:p>
          <a:p>
            <a:r>
              <a:rPr lang="en-US" sz="1200" dirty="0">
                <a:latin typeface="Consolas"/>
                <a:ea typeface="+mn-lt"/>
                <a:cs typeface="+mn-lt"/>
              </a:rPr>
              <a:t>https://datatracker.ietf.org/wg/</a:t>
            </a:r>
            <a:endParaRPr lang="en-US" sz="1200">
              <a:latin typeface="Consolas"/>
            </a:endParaRPr>
          </a:p>
          <a:p>
            <a:r>
              <a:rPr lang="en-US" sz="1200" dirty="0">
                <a:latin typeface="Consolas"/>
                <a:ea typeface="+mn-lt"/>
                <a:cs typeface="+mn-lt"/>
              </a:rPr>
              <a:t>www.arkko.com/tools/rfcstats/</a:t>
            </a:r>
            <a:endParaRPr lang="en-US" sz="1200">
              <a:latin typeface="Consolas"/>
              <a:ea typeface="+mn-lt"/>
              <a:cs typeface="+mn-lt"/>
            </a:endParaRPr>
          </a:p>
        </p:txBody>
      </p:sp>
    </p:spTree>
    <p:extLst>
      <p:ext uri="{BB962C8B-B14F-4D97-AF65-F5344CB8AC3E}">
        <p14:creationId xmlns:p14="http://schemas.microsoft.com/office/powerpoint/2010/main" val="3691489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8D8E-2FD3-42A0-B9FC-2326F7F5BDC2}"/>
              </a:ext>
            </a:extLst>
          </p:cNvPr>
          <p:cNvSpPr>
            <a:spLocks noGrp="1"/>
          </p:cNvSpPr>
          <p:nvPr>
            <p:ph type="title"/>
          </p:nvPr>
        </p:nvSpPr>
        <p:spPr/>
        <p:txBody>
          <a:bodyPr/>
          <a:lstStyle/>
          <a:p>
            <a:r>
              <a:rPr lang="en-US" dirty="0">
                <a:cs typeface="Calibri Light"/>
              </a:rPr>
              <a:t>April RFCs</a:t>
            </a:r>
            <a:endParaRPr lang="en-US" dirty="0"/>
          </a:p>
        </p:txBody>
      </p:sp>
      <p:sp>
        <p:nvSpPr>
          <p:cNvPr id="3" name="Content Placeholder 2">
            <a:extLst>
              <a:ext uri="{FF2B5EF4-FFF2-40B4-BE49-F238E27FC236}">
                <a16:creationId xmlns:a16="http://schemas.microsoft.com/office/drawing/2014/main" id="{EE357E1B-39F2-460D-88FE-606066E46E81}"/>
              </a:ext>
            </a:extLst>
          </p:cNvPr>
          <p:cNvSpPr>
            <a:spLocks noGrp="1"/>
          </p:cNvSpPr>
          <p:nvPr>
            <p:ph sz="half" idx="1"/>
          </p:nvPr>
        </p:nvSpPr>
        <p:spPr/>
        <p:txBody>
          <a:bodyPr vert="horz" lIns="91440" tIns="45720" rIns="91440" bIns="45720" rtlCol="0" anchor="t">
            <a:normAutofit/>
          </a:bodyPr>
          <a:lstStyle/>
          <a:p>
            <a:r>
              <a:rPr lang="en-US" sz="1400" b="1" dirty="0">
                <a:cs typeface="Calibri"/>
              </a:rPr>
              <a:t>RFC527: ARPAWOCKY (1973)</a:t>
            </a:r>
          </a:p>
          <a:p>
            <a:pPr indent="0">
              <a:lnSpc>
                <a:spcPct val="100000"/>
              </a:lnSpc>
              <a:spcBef>
                <a:spcPts val="0"/>
              </a:spcBef>
              <a:buNone/>
            </a:pPr>
            <a:r>
              <a:rPr lang="en-US" sz="1200" dirty="0">
                <a:latin typeface="Consolas"/>
                <a:ea typeface="+mn-lt"/>
                <a:cs typeface="+mn-lt"/>
              </a:rPr>
              <a:t>Beware the ARPANET, my son;</a:t>
            </a:r>
            <a:endParaRPr lang="en-US" sz="1200">
              <a:latin typeface="Consolas"/>
              <a:cs typeface="Calibri"/>
            </a:endParaRPr>
          </a:p>
          <a:p>
            <a:pPr indent="0">
              <a:lnSpc>
                <a:spcPct val="100000"/>
              </a:lnSpc>
              <a:spcBef>
                <a:spcPts val="0"/>
              </a:spcBef>
              <a:buNone/>
            </a:pPr>
            <a:r>
              <a:rPr lang="en-US" sz="1200" dirty="0">
                <a:latin typeface="Consolas"/>
                <a:ea typeface="+mn-lt"/>
                <a:cs typeface="+mn-lt"/>
              </a:rPr>
              <a:t>The bits that byte, the heads that scratch;</a:t>
            </a:r>
            <a:endParaRPr lang="en-US" sz="1200">
              <a:latin typeface="Consolas"/>
              <a:cs typeface="Calibri" panose="020F0502020204030204"/>
            </a:endParaRPr>
          </a:p>
          <a:p>
            <a:pPr indent="0">
              <a:lnSpc>
                <a:spcPct val="100000"/>
              </a:lnSpc>
              <a:spcBef>
                <a:spcPts val="0"/>
              </a:spcBef>
              <a:buNone/>
            </a:pPr>
            <a:r>
              <a:rPr lang="en-US" sz="1200" dirty="0">
                <a:latin typeface="Consolas"/>
                <a:ea typeface="+mn-lt"/>
                <a:cs typeface="+mn-lt"/>
              </a:rPr>
              <a:t>Beware the NCP, and shun</a:t>
            </a:r>
            <a:endParaRPr lang="en-US" sz="1200">
              <a:latin typeface="Consolas"/>
              <a:cs typeface="Calibri" panose="020F0502020204030204"/>
            </a:endParaRPr>
          </a:p>
          <a:p>
            <a:pPr indent="0">
              <a:lnSpc>
                <a:spcPct val="100000"/>
              </a:lnSpc>
              <a:spcBef>
                <a:spcPts val="0"/>
              </a:spcBef>
              <a:buNone/>
            </a:pPr>
            <a:r>
              <a:rPr lang="en-US" sz="1200" dirty="0">
                <a:latin typeface="Consolas"/>
                <a:ea typeface="+mn-lt"/>
                <a:cs typeface="+mn-lt"/>
              </a:rPr>
              <a:t>the </a:t>
            </a:r>
            <a:r>
              <a:rPr lang="en-US" sz="1200" dirty="0" err="1">
                <a:latin typeface="Consolas"/>
                <a:ea typeface="+mn-lt"/>
                <a:cs typeface="+mn-lt"/>
              </a:rPr>
              <a:t>frumious</a:t>
            </a:r>
            <a:r>
              <a:rPr lang="en-US" sz="1200" dirty="0">
                <a:latin typeface="Consolas"/>
                <a:ea typeface="+mn-lt"/>
                <a:cs typeface="+mn-lt"/>
              </a:rPr>
              <a:t> system patch,</a:t>
            </a:r>
            <a:endParaRPr lang="en-US" sz="1200">
              <a:latin typeface="Consolas"/>
              <a:cs typeface="Calibri" panose="020F0502020204030204"/>
            </a:endParaRPr>
          </a:p>
          <a:p>
            <a:r>
              <a:rPr lang="en-US" sz="1400" b="1" dirty="0">
                <a:ea typeface="+mn-lt"/>
                <a:cs typeface="+mn-lt"/>
              </a:rPr>
              <a:t>RFC7511: Scenic Routing for IPv6 (2015)</a:t>
            </a:r>
          </a:p>
          <a:p>
            <a:pPr indent="0">
              <a:lnSpc>
                <a:spcPct val="100000"/>
              </a:lnSpc>
              <a:spcBef>
                <a:spcPts val="0"/>
              </a:spcBef>
              <a:buNone/>
            </a:pPr>
            <a:r>
              <a:rPr lang="en-US" sz="1200" dirty="0">
                <a:latin typeface="Consolas"/>
                <a:cs typeface="Calibri"/>
              </a:rPr>
              <a:t>This document specifies a new routing scheme for the current version of the Internet Protocol version 6 (IPv6) in the spirit of "Green IT", whereby packets will be routed to get as much fresh-air time as possible.</a:t>
            </a:r>
            <a:endParaRPr lang="en-US" sz="1200">
              <a:latin typeface="Consolas"/>
              <a:cs typeface="Calibri" panose="020F0502020204030204"/>
            </a:endParaRPr>
          </a:p>
          <a:p>
            <a:r>
              <a:rPr lang="en-US" sz="1400" b="1" dirty="0">
                <a:cs typeface="Calibri"/>
              </a:rPr>
              <a:t>RFC2549: </a:t>
            </a:r>
            <a:r>
              <a:rPr lang="en-US" sz="1400" b="1" dirty="0">
                <a:ea typeface="+mn-lt"/>
                <a:cs typeface="+mn-lt"/>
              </a:rPr>
              <a:t>IP over Avian Carriers with Quality of Service</a:t>
            </a:r>
            <a:r>
              <a:rPr lang="en-US" sz="1400" b="1" dirty="0">
                <a:cs typeface="Calibri"/>
              </a:rPr>
              <a:t> (1999)</a:t>
            </a:r>
            <a:endParaRPr lang="en-US" sz="1400" b="1" dirty="0">
              <a:ea typeface="+mn-lt"/>
              <a:cs typeface="+mn-lt"/>
            </a:endParaRPr>
          </a:p>
          <a:p>
            <a:pPr indent="0">
              <a:lnSpc>
                <a:spcPct val="100000"/>
              </a:lnSpc>
              <a:spcBef>
                <a:spcPts val="0"/>
              </a:spcBef>
              <a:buNone/>
            </a:pPr>
            <a:r>
              <a:rPr lang="en-US" sz="1200" dirty="0">
                <a:latin typeface="Consolas"/>
                <a:ea typeface="+mn-lt"/>
                <a:cs typeface="+mn-lt"/>
              </a:rPr>
              <a:t>The following quality of service levels are available: Concorde, First, Business, and Coach.  Concorde class offers expedited data delivery.  One major benefit to using Avian Carriers is that this is the only networking technology that earns frequent flyer miles, plus the Concorde and First classes of service earn 50% bonus miles per packet.  Ostriches are an alternate carrier that have much greater bulk transfer capability but provide slower delivery, and require the use of bridges between domains.</a:t>
            </a:r>
          </a:p>
          <a:p>
            <a:endParaRPr lang="en-US" sz="1400" dirty="0">
              <a:latin typeface="Calibri" panose="020F0502020204030204"/>
              <a:ea typeface="+mn-lt"/>
              <a:cs typeface="+mn-lt"/>
            </a:endParaRPr>
          </a:p>
        </p:txBody>
      </p:sp>
      <p:sp>
        <p:nvSpPr>
          <p:cNvPr id="7" name="TextBox 6">
            <a:extLst>
              <a:ext uri="{FF2B5EF4-FFF2-40B4-BE49-F238E27FC236}">
                <a16:creationId xmlns:a16="http://schemas.microsoft.com/office/drawing/2014/main" id="{28E6FFD8-A133-453D-8515-8473B2257D7A}"/>
              </a:ext>
            </a:extLst>
          </p:cNvPr>
          <p:cNvSpPr txBox="1"/>
          <p:nvPr/>
        </p:nvSpPr>
        <p:spPr>
          <a:xfrm>
            <a:off x="6027174" y="7865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err="1">
                <a:latin typeface="Consolas"/>
              </a:rPr>
              <a:t>IPoAC</a:t>
            </a:r>
            <a:r>
              <a:rPr lang="en-US" sz="1200" dirty="0">
                <a:latin typeface="Consolas"/>
              </a:rPr>
              <a:t>: IP over Avian Carriers</a:t>
            </a:r>
          </a:p>
        </p:txBody>
      </p:sp>
      <p:pic>
        <p:nvPicPr>
          <p:cNvPr id="18" name="Picture 18" descr="A bird sitting on a wooden surface&#10;&#10;Description automatically generated">
            <a:extLst>
              <a:ext uri="{FF2B5EF4-FFF2-40B4-BE49-F238E27FC236}">
                <a16:creationId xmlns:a16="http://schemas.microsoft.com/office/drawing/2014/main" id="{DBA31B74-5AA2-44CE-8E42-1EDBD4B85000}"/>
              </a:ext>
            </a:extLst>
          </p:cNvPr>
          <p:cNvPicPr>
            <a:picLocks noGrp="1" noChangeAspect="1"/>
          </p:cNvPicPr>
          <p:nvPr>
            <p:ph sz="half" idx="2"/>
          </p:nvPr>
        </p:nvPicPr>
        <p:blipFill>
          <a:blip r:embed="rId2"/>
          <a:stretch>
            <a:fillRect/>
          </a:stretch>
        </p:blipFill>
        <p:spPr>
          <a:xfrm>
            <a:off x="6095231" y="357213"/>
            <a:ext cx="3762375" cy="2667000"/>
          </a:xfrm>
        </p:spPr>
      </p:pic>
      <p:sp>
        <p:nvSpPr>
          <p:cNvPr id="17" name="TextBox 1">
            <a:extLst>
              <a:ext uri="{FF2B5EF4-FFF2-40B4-BE49-F238E27FC236}">
                <a16:creationId xmlns:a16="http://schemas.microsoft.com/office/drawing/2014/main" id="{CFD6913C-4D23-4E25-8440-A718D4FBCF80}"/>
              </a:ext>
            </a:extLst>
          </p:cNvPr>
          <p:cNvSpPr txBox="1"/>
          <p:nvPr/>
        </p:nvSpPr>
        <p:spPr>
          <a:xfrm>
            <a:off x="6100917" y="3028335"/>
            <a:ext cx="5914104" cy="364715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latin typeface="Consolas"/>
              </a:rPr>
              <a:t>RFC 3514          The Security Flag in the IPv4 Header      1 April 2003
   The bit field is laid out as follows:
             0
            +-+
            |E|
            +-+
   Currently-assigned values are defined as follows:
   0x0  If the bit is set to 0, the packet has no evil intent.  Hosts,
        network elements, etc., SHOULD assume that the packet is
        harmless, and SHOULD NOT take any defensive measures.  (We note
        that this part of the spec is already implemented by many common
        desktop operating systems.)
   0x1  If the bit is set to 1, the packet has evil intent.  Secure
        systems SHOULD try to defend themselves against such packets.
        Insecure systems MAY chose to crash, be penetrated, etc.</a:t>
            </a:r>
          </a:p>
        </p:txBody>
      </p:sp>
    </p:spTree>
    <p:extLst>
      <p:ext uri="{BB962C8B-B14F-4D97-AF65-F5344CB8AC3E}">
        <p14:creationId xmlns:p14="http://schemas.microsoft.com/office/powerpoint/2010/main" val="827434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9BA83C93-B91D-4F0D-B5EA-60C01094520E}"/>
              </a:ext>
            </a:extLst>
          </p:cNvPr>
          <p:cNvPicPr>
            <a:picLocks noGrp="1" noChangeAspect="1"/>
          </p:cNvPicPr>
          <p:nvPr>
            <p:ph idx="1"/>
          </p:nvPr>
        </p:nvPicPr>
        <p:blipFill>
          <a:blip r:embed="rId2"/>
          <a:stretch>
            <a:fillRect/>
          </a:stretch>
        </p:blipFill>
        <p:spPr>
          <a:xfrm>
            <a:off x="32143" y="363076"/>
            <a:ext cx="12127712" cy="6121145"/>
          </a:xfrm>
        </p:spPr>
      </p:pic>
      <p:sp>
        <p:nvSpPr>
          <p:cNvPr id="2" name="Title 1">
            <a:extLst>
              <a:ext uri="{FF2B5EF4-FFF2-40B4-BE49-F238E27FC236}">
                <a16:creationId xmlns:a16="http://schemas.microsoft.com/office/drawing/2014/main" id="{3B154CDE-B256-43A0-B5A3-E3AE498CA0E6}"/>
              </a:ext>
            </a:extLst>
          </p:cNvPr>
          <p:cNvSpPr>
            <a:spLocks noGrp="1"/>
          </p:cNvSpPr>
          <p:nvPr>
            <p:ph type="title"/>
          </p:nvPr>
        </p:nvSpPr>
        <p:spPr/>
        <p:txBody>
          <a:bodyPr/>
          <a:lstStyle/>
          <a:p>
            <a:r>
              <a:rPr lang="en-US" dirty="0">
                <a:cs typeface="Calibri Light"/>
              </a:rPr>
              <a:t>Regional Internet Registries (RIRs)</a:t>
            </a:r>
          </a:p>
        </p:txBody>
      </p:sp>
      <p:sp>
        <p:nvSpPr>
          <p:cNvPr id="5" name="TextBox 4">
            <a:extLst>
              <a:ext uri="{FF2B5EF4-FFF2-40B4-BE49-F238E27FC236}">
                <a16:creationId xmlns:a16="http://schemas.microsoft.com/office/drawing/2014/main" id="{E3B558BB-2046-44A5-9184-B70E36B64093}"/>
              </a:ext>
            </a:extLst>
          </p:cNvPr>
          <p:cNvSpPr txBox="1"/>
          <p:nvPr/>
        </p:nvSpPr>
        <p:spPr>
          <a:xfrm>
            <a:off x="9087465" y="2708786"/>
            <a:ext cx="12437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Calibri"/>
                <a:cs typeface="Calibri"/>
              </a:rPr>
              <a:t>(InterNIC, 1996)</a:t>
            </a:r>
          </a:p>
        </p:txBody>
      </p:sp>
      <p:sp>
        <p:nvSpPr>
          <p:cNvPr id="6" name="TextBox 5">
            <a:extLst>
              <a:ext uri="{FF2B5EF4-FFF2-40B4-BE49-F238E27FC236}">
                <a16:creationId xmlns:a16="http://schemas.microsoft.com/office/drawing/2014/main" id="{1EE09CAA-04E4-41E2-9524-50548BACC87A}"/>
              </a:ext>
            </a:extLst>
          </p:cNvPr>
          <p:cNvSpPr txBox="1"/>
          <p:nvPr/>
        </p:nvSpPr>
        <p:spPr>
          <a:xfrm>
            <a:off x="10471662" y="369015"/>
            <a:ext cx="1686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RFC2050 (1996)</a:t>
            </a:r>
            <a:endParaRPr lang="en-US" b="1">
              <a:cs typeface="Calibri"/>
            </a:endParaRPr>
          </a:p>
        </p:txBody>
      </p:sp>
      <p:sp>
        <p:nvSpPr>
          <p:cNvPr id="7" name="TextBox 6">
            <a:extLst>
              <a:ext uri="{FF2B5EF4-FFF2-40B4-BE49-F238E27FC236}">
                <a16:creationId xmlns:a16="http://schemas.microsoft.com/office/drawing/2014/main" id="{B483C501-8F40-4B0E-8EE0-6C601A03B835}"/>
              </a:ext>
            </a:extLst>
          </p:cNvPr>
          <p:cNvSpPr txBox="1"/>
          <p:nvPr/>
        </p:nvSpPr>
        <p:spPr>
          <a:xfrm>
            <a:off x="6260690" y="4073011"/>
            <a:ext cx="12437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Calibri"/>
                <a:cs typeface="Calibri"/>
              </a:rPr>
              <a:t>(1996)</a:t>
            </a:r>
          </a:p>
        </p:txBody>
      </p:sp>
      <p:sp>
        <p:nvSpPr>
          <p:cNvPr id="8" name="TextBox 7">
            <a:extLst>
              <a:ext uri="{FF2B5EF4-FFF2-40B4-BE49-F238E27FC236}">
                <a16:creationId xmlns:a16="http://schemas.microsoft.com/office/drawing/2014/main" id="{622BE0F7-750B-4D53-BD4E-97BEE339519B}"/>
              </a:ext>
            </a:extLst>
          </p:cNvPr>
          <p:cNvSpPr txBox="1"/>
          <p:nvPr/>
        </p:nvSpPr>
        <p:spPr>
          <a:xfrm>
            <a:off x="3114367" y="2708785"/>
            <a:ext cx="12437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Calibri"/>
                <a:cs typeface="Calibri"/>
              </a:rPr>
              <a:t>(1996)</a:t>
            </a:r>
          </a:p>
        </p:txBody>
      </p:sp>
      <p:sp>
        <p:nvSpPr>
          <p:cNvPr id="9" name="TextBox 8">
            <a:extLst>
              <a:ext uri="{FF2B5EF4-FFF2-40B4-BE49-F238E27FC236}">
                <a16:creationId xmlns:a16="http://schemas.microsoft.com/office/drawing/2014/main" id="{FCD298FA-92E1-4148-9C07-C61E42EFA0B5}"/>
              </a:ext>
            </a:extLst>
          </p:cNvPr>
          <p:cNvSpPr txBox="1"/>
          <p:nvPr/>
        </p:nvSpPr>
        <p:spPr>
          <a:xfrm>
            <a:off x="8989141" y="5363494"/>
            <a:ext cx="12437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Calibri"/>
                <a:cs typeface="Calibri"/>
              </a:rPr>
              <a:t>(2002)</a:t>
            </a:r>
          </a:p>
        </p:txBody>
      </p:sp>
      <p:sp>
        <p:nvSpPr>
          <p:cNvPr id="10" name="TextBox 9">
            <a:extLst>
              <a:ext uri="{FF2B5EF4-FFF2-40B4-BE49-F238E27FC236}">
                <a16:creationId xmlns:a16="http://schemas.microsoft.com/office/drawing/2014/main" id="{B3C149AB-6FCC-482D-A465-897ADBC565BD}"/>
              </a:ext>
            </a:extLst>
          </p:cNvPr>
          <p:cNvSpPr txBox="1"/>
          <p:nvPr/>
        </p:nvSpPr>
        <p:spPr>
          <a:xfrm>
            <a:off x="730043" y="4945622"/>
            <a:ext cx="12437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Calibri"/>
                <a:cs typeface="Calibri"/>
              </a:rPr>
              <a:t>(2005)</a:t>
            </a:r>
          </a:p>
        </p:txBody>
      </p:sp>
      <p:pic>
        <p:nvPicPr>
          <p:cNvPr id="11" name="Picture 11" descr="Logo, company name&#10;&#10;Description automatically generated">
            <a:extLst>
              <a:ext uri="{FF2B5EF4-FFF2-40B4-BE49-F238E27FC236}">
                <a16:creationId xmlns:a16="http://schemas.microsoft.com/office/drawing/2014/main" id="{A34CBBAF-F7CC-4881-8CC0-59AAB6F0BC92}"/>
              </a:ext>
            </a:extLst>
          </p:cNvPr>
          <p:cNvPicPr>
            <a:picLocks noChangeAspect="1"/>
          </p:cNvPicPr>
          <p:nvPr/>
        </p:nvPicPr>
        <p:blipFill>
          <a:blip r:embed="rId3"/>
          <a:stretch>
            <a:fillRect/>
          </a:stretch>
        </p:blipFill>
        <p:spPr>
          <a:xfrm>
            <a:off x="4712110" y="5951877"/>
            <a:ext cx="2743200" cy="902762"/>
          </a:xfrm>
          <a:prstGeom prst="rect">
            <a:avLst/>
          </a:prstGeom>
        </p:spPr>
      </p:pic>
      <p:sp>
        <p:nvSpPr>
          <p:cNvPr id="12" name="TextBox 11">
            <a:extLst>
              <a:ext uri="{FF2B5EF4-FFF2-40B4-BE49-F238E27FC236}">
                <a16:creationId xmlns:a16="http://schemas.microsoft.com/office/drawing/2014/main" id="{73EAFEEA-DF6A-4E9A-B784-5FB458DEE899}"/>
              </a:ext>
            </a:extLst>
          </p:cNvPr>
          <p:cNvSpPr txBox="1"/>
          <p:nvPr/>
        </p:nvSpPr>
        <p:spPr>
          <a:xfrm>
            <a:off x="5142271" y="6408173"/>
            <a:ext cx="18828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Coordinating body for 5 RIRs</a:t>
            </a:r>
            <a:endParaRPr lang="en-US" sz="1100" dirty="0">
              <a:cs typeface="Calibri"/>
            </a:endParaRPr>
          </a:p>
        </p:txBody>
      </p:sp>
      <p:sp>
        <p:nvSpPr>
          <p:cNvPr id="16" name="TextBox 15">
            <a:extLst>
              <a:ext uri="{FF2B5EF4-FFF2-40B4-BE49-F238E27FC236}">
                <a16:creationId xmlns:a16="http://schemas.microsoft.com/office/drawing/2014/main" id="{CDA0FD3E-A1B4-40CC-A7FA-51BC46AD9BD8}"/>
              </a:ext>
            </a:extLst>
          </p:cNvPr>
          <p:cNvSpPr txBox="1"/>
          <p:nvPr/>
        </p:nvSpPr>
        <p:spPr>
          <a:xfrm>
            <a:off x="29497" y="601488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Each RIR received its last /8 IPv4 address block from IANA on 3 February 2011 </a:t>
            </a:r>
            <a:endParaRPr lang="en-US" sz="1200">
              <a:cs typeface="Calibri"/>
            </a:endParaRPr>
          </a:p>
        </p:txBody>
      </p:sp>
      <p:sp>
        <p:nvSpPr>
          <p:cNvPr id="20" name="TextBox 19">
            <a:extLst>
              <a:ext uri="{FF2B5EF4-FFF2-40B4-BE49-F238E27FC236}">
                <a16:creationId xmlns:a16="http://schemas.microsoft.com/office/drawing/2014/main" id="{F0075615-FC64-4FE7-B02A-2C918CDD543D}"/>
              </a:ext>
            </a:extLst>
          </p:cNvPr>
          <p:cNvSpPr txBox="1"/>
          <p:nvPr/>
        </p:nvSpPr>
        <p:spPr>
          <a:xfrm>
            <a:off x="29497" y="125852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A Regional Internet Registry (RIR) manages the allocation and registration of Internet number resources in a particular region of the world and maintains a unique registry of all IP numbers issued.</a:t>
            </a:r>
            <a:endParaRPr lang="en-US" sz="1200" dirty="0">
              <a:cs typeface="Calibri"/>
            </a:endParaRPr>
          </a:p>
        </p:txBody>
      </p:sp>
    </p:spTree>
    <p:extLst>
      <p:ext uri="{BB962C8B-B14F-4D97-AF65-F5344CB8AC3E}">
        <p14:creationId xmlns:p14="http://schemas.microsoft.com/office/powerpoint/2010/main" val="330760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E6B0-2C07-4658-A658-14DA9DA6AFF1}"/>
              </a:ext>
            </a:extLst>
          </p:cNvPr>
          <p:cNvSpPr>
            <a:spLocks noGrp="1"/>
          </p:cNvSpPr>
          <p:nvPr>
            <p:ph type="title"/>
          </p:nvPr>
        </p:nvSpPr>
        <p:spPr/>
        <p:txBody>
          <a:bodyPr>
            <a:normAutofit/>
          </a:bodyPr>
          <a:lstStyle/>
          <a:p>
            <a:r>
              <a:rPr lang="en-US" sz="3600" b="1" dirty="0">
                <a:ea typeface="+mj-lt"/>
                <a:cs typeface="+mj-lt"/>
              </a:rPr>
              <a:t>Multicast Addressing</a:t>
            </a:r>
            <a:endParaRPr lang="en-US" sz="3600">
              <a:ea typeface="+mj-lt"/>
              <a:cs typeface="+mj-lt"/>
            </a:endParaRPr>
          </a:p>
        </p:txBody>
      </p:sp>
      <p:sp>
        <p:nvSpPr>
          <p:cNvPr id="3" name="Content Placeholder 2">
            <a:extLst>
              <a:ext uri="{FF2B5EF4-FFF2-40B4-BE49-F238E27FC236}">
                <a16:creationId xmlns:a16="http://schemas.microsoft.com/office/drawing/2014/main" id="{C39CC917-91BD-4958-A4BC-E14ED3DA0065}"/>
              </a:ext>
            </a:extLst>
          </p:cNvPr>
          <p:cNvSpPr>
            <a:spLocks noGrp="1"/>
          </p:cNvSpPr>
          <p:nvPr>
            <p:ph sz="half" idx="1"/>
          </p:nvPr>
        </p:nvSpPr>
        <p:spPr>
          <a:xfrm>
            <a:off x="838200" y="1825625"/>
            <a:ext cx="5181600" cy="4437370"/>
          </a:xfrm>
        </p:spPr>
        <p:txBody>
          <a:bodyPr vert="horz" lIns="91440" tIns="45720" rIns="91440" bIns="45720" rtlCol="0" anchor="t">
            <a:normAutofit/>
          </a:bodyPr>
          <a:lstStyle/>
          <a:p>
            <a:r>
              <a:rPr lang="en-US" sz="1600" b="1" dirty="0">
                <a:ea typeface="+mn-lt"/>
                <a:cs typeface="+mn-lt"/>
              </a:rPr>
              <a:t>Class D</a:t>
            </a:r>
            <a:r>
              <a:rPr lang="en-US" sz="1600" dirty="0">
                <a:ea typeface="+mn-lt"/>
                <a:cs typeface="+mn-lt"/>
              </a:rPr>
              <a:t> IP addresses are used for multicast.</a:t>
            </a:r>
            <a:endParaRPr lang="en-US" dirty="0"/>
          </a:p>
          <a:p>
            <a:r>
              <a:rPr lang="en-US" sz="1600" dirty="0">
                <a:ea typeface="+mn-lt"/>
                <a:cs typeface="+mn-lt"/>
              </a:rPr>
              <a:t>Start with "</a:t>
            </a:r>
            <a:r>
              <a:rPr lang="en-US" sz="1600" b="1" dirty="0">
                <a:ea typeface="+mn-lt"/>
                <a:cs typeface="+mn-lt"/>
              </a:rPr>
              <a:t>1110</a:t>
            </a:r>
            <a:r>
              <a:rPr lang="en-US" sz="1600" dirty="0">
                <a:ea typeface="+mn-lt"/>
                <a:cs typeface="+mn-lt"/>
              </a:rPr>
              <a:t>" followed by </a:t>
            </a:r>
            <a:r>
              <a:rPr lang="en-US" sz="1600" b="1" dirty="0">
                <a:ea typeface="+mn-lt"/>
                <a:cs typeface="+mn-lt"/>
              </a:rPr>
              <a:t>28-bit group ID</a:t>
            </a:r>
            <a:r>
              <a:rPr lang="en-US" sz="1600" dirty="0">
                <a:ea typeface="+mn-lt"/>
                <a:cs typeface="+mn-lt"/>
              </a:rPr>
              <a:t>.</a:t>
            </a:r>
          </a:p>
          <a:p>
            <a:r>
              <a:rPr lang="en-US" sz="1600" b="1" dirty="0">
                <a:ea typeface="+mn-lt"/>
                <a:cs typeface="+mn-lt"/>
              </a:rPr>
              <a:t>Fixed</a:t>
            </a:r>
            <a:r>
              <a:rPr lang="en-US" sz="1600" dirty="0">
                <a:ea typeface="+mn-lt"/>
                <a:cs typeface="+mn-lt"/>
              </a:rPr>
              <a:t> vs </a:t>
            </a:r>
            <a:r>
              <a:rPr lang="en-US" sz="1600" b="1" dirty="0">
                <a:ea typeface="+mn-lt"/>
                <a:cs typeface="+mn-lt"/>
              </a:rPr>
              <a:t>Transient</a:t>
            </a:r>
            <a:r>
              <a:rPr lang="en-US" sz="1600" dirty="0">
                <a:ea typeface="+mn-lt"/>
                <a:cs typeface="+mn-lt"/>
              </a:rPr>
              <a:t> multicast IP (</a:t>
            </a:r>
            <a:r>
              <a:rPr lang="en-US" sz="1600" b="1" dirty="0">
                <a:ea typeface="+mn-lt"/>
                <a:cs typeface="+mn-lt"/>
              </a:rPr>
              <a:t>logical address</a:t>
            </a:r>
            <a:r>
              <a:rPr lang="en-US" sz="1600" dirty="0">
                <a:ea typeface="+mn-lt"/>
                <a:cs typeface="+mn-lt"/>
              </a:rPr>
              <a:t>).</a:t>
            </a:r>
          </a:p>
          <a:p>
            <a:endParaRPr lang="en-US" sz="1200" dirty="0">
              <a:ea typeface="+mn-lt"/>
              <a:cs typeface="+mn-lt"/>
            </a:endParaRPr>
          </a:p>
          <a:p>
            <a:r>
              <a:rPr lang="en-US" sz="1200" dirty="0">
                <a:ea typeface="+mn-lt"/>
                <a:cs typeface="+mn-lt"/>
              </a:rPr>
              <a:t>224.0.0.0: Reserved Class D</a:t>
            </a:r>
            <a:endParaRPr lang="en-US" sz="1200" dirty="0">
              <a:cs typeface="Calibri"/>
            </a:endParaRPr>
          </a:p>
          <a:p>
            <a:r>
              <a:rPr lang="en-US" sz="1200" b="1" dirty="0">
                <a:ea typeface="+mn-lt"/>
                <a:cs typeface="+mn-lt"/>
              </a:rPr>
              <a:t>224.0.0.1</a:t>
            </a:r>
            <a:r>
              <a:rPr lang="en-US" sz="1200" dirty="0">
                <a:ea typeface="+mn-lt"/>
                <a:cs typeface="+mn-lt"/>
              </a:rPr>
              <a:t>: All multicast devices</a:t>
            </a:r>
          </a:p>
          <a:p>
            <a:r>
              <a:rPr lang="en-US" sz="1200" b="1" dirty="0">
                <a:ea typeface="+mn-lt"/>
                <a:cs typeface="+mn-lt"/>
              </a:rPr>
              <a:t>224.0.0.2</a:t>
            </a:r>
            <a:r>
              <a:rPr lang="en-US" sz="1200" dirty="0">
                <a:ea typeface="+mn-lt"/>
                <a:cs typeface="+mn-lt"/>
              </a:rPr>
              <a:t>: All multicast routers</a:t>
            </a:r>
          </a:p>
          <a:p>
            <a:r>
              <a:rPr lang="en-US" sz="1200" b="1" dirty="0">
                <a:ea typeface="+mn-lt"/>
                <a:cs typeface="+mn-lt"/>
              </a:rPr>
              <a:t>224.0.0.4</a:t>
            </a:r>
            <a:r>
              <a:rPr lang="en-US" sz="1200" dirty="0">
                <a:ea typeface="+mn-lt"/>
                <a:cs typeface="+mn-lt"/>
              </a:rPr>
              <a:t>: All DVMRP routers</a:t>
            </a:r>
          </a:p>
          <a:p>
            <a:r>
              <a:rPr lang="en-US" sz="1200" dirty="0">
                <a:ea typeface="+mn-lt"/>
                <a:cs typeface="+mn-lt"/>
              </a:rPr>
              <a:t>224.0.0.5: All OSPF routers</a:t>
            </a:r>
          </a:p>
          <a:p>
            <a:r>
              <a:rPr lang="en-US" sz="1200" dirty="0">
                <a:ea typeface="+mn-lt"/>
                <a:cs typeface="+mn-lt"/>
              </a:rPr>
              <a:t>224.0.1.11: IETF-1-Audio</a:t>
            </a:r>
          </a:p>
          <a:p>
            <a:r>
              <a:rPr lang="en-US" sz="1200" dirty="0">
                <a:ea typeface="+mn-lt"/>
                <a:cs typeface="+mn-lt"/>
              </a:rPr>
              <a:t>224.0.1.12: IETF-1-Video</a:t>
            </a:r>
          </a:p>
          <a:p>
            <a:r>
              <a:rPr lang="en-US" sz="1200" dirty="0">
                <a:ea typeface="+mn-lt"/>
                <a:cs typeface="+mn-lt"/>
              </a:rPr>
              <a:t>224.0.0.255: Last reserved for routing</a:t>
            </a:r>
          </a:p>
          <a:p>
            <a:r>
              <a:rPr lang="en-US" sz="1200" dirty="0">
                <a:ea typeface="+mn-lt"/>
                <a:cs typeface="+mn-lt"/>
              </a:rPr>
              <a:t>239.0.0.0: Site-local applications</a:t>
            </a:r>
          </a:p>
          <a:p>
            <a:r>
              <a:rPr lang="en-US" sz="1200" dirty="0">
                <a:ea typeface="+mn-lt"/>
                <a:cs typeface="+mn-lt"/>
              </a:rPr>
              <a:t>239.255.255.255: Last Class D</a:t>
            </a:r>
          </a:p>
          <a:p>
            <a:endParaRPr lang="en-US" sz="1200" dirty="0">
              <a:cs typeface="Calibri"/>
            </a:endParaRPr>
          </a:p>
          <a:p>
            <a:endParaRPr lang="en-US" sz="1200" dirty="0">
              <a:cs typeface="Calibri"/>
            </a:endParaRPr>
          </a:p>
          <a:p>
            <a:endParaRPr lang="en-US" sz="1200" dirty="0">
              <a:cs typeface="Calibri"/>
            </a:endParaRPr>
          </a:p>
        </p:txBody>
      </p:sp>
      <p:pic>
        <p:nvPicPr>
          <p:cNvPr id="6" name="Picture 5" descr="A close up of a scoreboard&#10;&#10;Description automatically generated">
            <a:extLst>
              <a:ext uri="{FF2B5EF4-FFF2-40B4-BE49-F238E27FC236}">
                <a16:creationId xmlns:a16="http://schemas.microsoft.com/office/drawing/2014/main" id="{D23CBD03-4879-4BAA-96A3-76CDDBC16F31}"/>
              </a:ext>
            </a:extLst>
          </p:cNvPr>
          <p:cNvPicPr>
            <a:picLocks noChangeAspect="1"/>
          </p:cNvPicPr>
          <p:nvPr/>
        </p:nvPicPr>
        <p:blipFill>
          <a:blip r:embed="rId2"/>
          <a:stretch>
            <a:fillRect/>
          </a:stretch>
        </p:blipFill>
        <p:spPr>
          <a:xfrm>
            <a:off x="6314315" y="-763"/>
            <a:ext cx="5876192" cy="6858563"/>
          </a:xfrm>
          <a:prstGeom prst="rect">
            <a:avLst/>
          </a:prstGeom>
        </p:spPr>
      </p:pic>
      <p:pic>
        <p:nvPicPr>
          <p:cNvPr id="9" name="Picture 7" descr="Table&#10;&#10;Description automatically generated">
            <a:extLst>
              <a:ext uri="{FF2B5EF4-FFF2-40B4-BE49-F238E27FC236}">
                <a16:creationId xmlns:a16="http://schemas.microsoft.com/office/drawing/2014/main" id="{3A465355-9789-46AF-BE51-E2432FE6891D}"/>
              </a:ext>
            </a:extLst>
          </p:cNvPr>
          <p:cNvPicPr>
            <a:picLocks noChangeAspect="1"/>
          </p:cNvPicPr>
          <p:nvPr/>
        </p:nvPicPr>
        <p:blipFill>
          <a:blip r:embed="rId3"/>
          <a:stretch>
            <a:fillRect/>
          </a:stretch>
        </p:blipFill>
        <p:spPr>
          <a:xfrm>
            <a:off x="840659" y="6028253"/>
            <a:ext cx="3124199" cy="577943"/>
          </a:xfrm>
          <a:prstGeom prst="rect">
            <a:avLst/>
          </a:prstGeom>
        </p:spPr>
      </p:pic>
    </p:spTree>
    <p:extLst>
      <p:ext uri="{BB962C8B-B14F-4D97-AF65-F5344CB8AC3E}">
        <p14:creationId xmlns:p14="http://schemas.microsoft.com/office/powerpoint/2010/main" val="1473833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54CDE-B256-43A0-B5A3-E3AE498CA0E6}"/>
              </a:ext>
            </a:extLst>
          </p:cNvPr>
          <p:cNvSpPr>
            <a:spLocks noGrp="1"/>
          </p:cNvSpPr>
          <p:nvPr>
            <p:ph type="title"/>
          </p:nvPr>
        </p:nvSpPr>
        <p:spPr/>
        <p:txBody>
          <a:bodyPr/>
          <a:lstStyle/>
          <a:p>
            <a:r>
              <a:rPr lang="en-US" dirty="0">
                <a:cs typeface="Calibri Light"/>
              </a:rPr>
              <a:t>National Internet Registries (RIRs)</a:t>
            </a:r>
          </a:p>
        </p:txBody>
      </p:sp>
      <p:pic>
        <p:nvPicPr>
          <p:cNvPr id="14" name="Picture 14" descr="Map&#10;&#10;Description automatically generated">
            <a:extLst>
              <a:ext uri="{FF2B5EF4-FFF2-40B4-BE49-F238E27FC236}">
                <a16:creationId xmlns:a16="http://schemas.microsoft.com/office/drawing/2014/main" id="{E9F8E7F1-5307-4771-B246-A984F3383A91}"/>
              </a:ext>
            </a:extLst>
          </p:cNvPr>
          <p:cNvPicPr>
            <a:picLocks noGrp="1" noChangeAspect="1"/>
          </p:cNvPicPr>
          <p:nvPr>
            <p:ph idx="1"/>
          </p:nvPr>
        </p:nvPicPr>
        <p:blipFill>
          <a:blip r:embed="rId2"/>
          <a:stretch>
            <a:fillRect/>
          </a:stretch>
        </p:blipFill>
        <p:spPr>
          <a:xfrm>
            <a:off x="1585452" y="1769064"/>
            <a:ext cx="3810000" cy="3333750"/>
          </a:xfrm>
        </p:spPr>
      </p:pic>
      <p:pic>
        <p:nvPicPr>
          <p:cNvPr id="15" name="Picture 15" descr="Diagram&#10;&#10;Description automatically generated">
            <a:extLst>
              <a:ext uri="{FF2B5EF4-FFF2-40B4-BE49-F238E27FC236}">
                <a16:creationId xmlns:a16="http://schemas.microsoft.com/office/drawing/2014/main" id="{0B62D2AC-CFD6-45DE-935F-E24F97B55209}"/>
              </a:ext>
            </a:extLst>
          </p:cNvPr>
          <p:cNvPicPr>
            <a:picLocks noChangeAspect="1"/>
          </p:cNvPicPr>
          <p:nvPr/>
        </p:nvPicPr>
        <p:blipFill>
          <a:blip r:embed="rId3"/>
          <a:stretch>
            <a:fillRect/>
          </a:stretch>
        </p:blipFill>
        <p:spPr>
          <a:xfrm>
            <a:off x="6543368" y="3491054"/>
            <a:ext cx="5619133" cy="3329476"/>
          </a:xfrm>
          <a:prstGeom prst="rect">
            <a:avLst/>
          </a:prstGeom>
        </p:spPr>
      </p:pic>
    </p:spTree>
    <p:extLst>
      <p:ext uri="{BB962C8B-B14F-4D97-AF65-F5344CB8AC3E}">
        <p14:creationId xmlns:p14="http://schemas.microsoft.com/office/powerpoint/2010/main" val="1288564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Chart, bar chart&#10;&#10;Description automatically generated">
            <a:extLst>
              <a:ext uri="{FF2B5EF4-FFF2-40B4-BE49-F238E27FC236}">
                <a16:creationId xmlns:a16="http://schemas.microsoft.com/office/drawing/2014/main" id="{CDEA78F5-D6B4-4CDB-B223-CE832433FAEA}"/>
              </a:ext>
            </a:extLst>
          </p:cNvPr>
          <p:cNvPicPr>
            <a:picLocks noGrp="1" noChangeAspect="1"/>
          </p:cNvPicPr>
          <p:nvPr>
            <p:ph idx="1"/>
          </p:nvPr>
        </p:nvPicPr>
        <p:blipFill>
          <a:blip r:embed="rId2"/>
          <a:stretch>
            <a:fillRect/>
          </a:stretch>
        </p:blipFill>
        <p:spPr>
          <a:xfrm>
            <a:off x="-2603" y="-5633"/>
            <a:ext cx="12197205" cy="6858563"/>
          </a:xfrm>
        </p:spPr>
      </p:pic>
    </p:spTree>
    <p:extLst>
      <p:ext uri="{BB962C8B-B14F-4D97-AF65-F5344CB8AC3E}">
        <p14:creationId xmlns:p14="http://schemas.microsoft.com/office/powerpoint/2010/main" val="81724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CB232041-2043-4C40-BAB0-8AE315957D33}"/>
              </a:ext>
            </a:extLst>
          </p:cNvPr>
          <p:cNvPicPr>
            <a:picLocks noGrp="1" noChangeAspect="1"/>
          </p:cNvPicPr>
          <p:nvPr>
            <p:ph idx="1"/>
          </p:nvPr>
        </p:nvPicPr>
        <p:blipFill>
          <a:blip r:embed="rId2"/>
          <a:stretch>
            <a:fillRect/>
          </a:stretch>
        </p:blipFill>
        <p:spPr>
          <a:xfrm>
            <a:off x="-1494" y="-5633"/>
            <a:ext cx="12194987" cy="6858563"/>
          </a:xfrm>
        </p:spPr>
      </p:pic>
    </p:spTree>
    <p:extLst>
      <p:ext uri="{BB962C8B-B14F-4D97-AF65-F5344CB8AC3E}">
        <p14:creationId xmlns:p14="http://schemas.microsoft.com/office/powerpoint/2010/main" val="1770551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Chart, bar chart&#10;&#10;Description automatically generated">
            <a:extLst>
              <a:ext uri="{FF2B5EF4-FFF2-40B4-BE49-F238E27FC236}">
                <a16:creationId xmlns:a16="http://schemas.microsoft.com/office/drawing/2014/main" id="{CDEA78F5-D6B4-4CDB-B223-CE832433FAEA}"/>
              </a:ext>
            </a:extLst>
          </p:cNvPr>
          <p:cNvPicPr>
            <a:picLocks noGrp="1" noChangeAspect="1"/>
          </p:cNvPicPr>
          <p:nvPr>
            <p:ph idx="1"/>
          </p:nvPr>
        </p:nvPicPr>
        <p:blipFill>
          <a:blip r:embed="rId2"/>
          <a:stretch>
            <a:fillRect/>
          </a:stretch>
        </p:blipFill>
        <p:spPr>
          <a:xfrm>
            <a:off x="-2603" y="-5633"/>
            <a:ext cx="12197205" cy="6858563"/>
          </a:xfrm>
        </p:spPr>
      </p:pic>
    </p:spTree>
    <p:extLst>
      <p:ext uri="{BB962C8B-B14F-4D97-AF65-F5344CB8AC3E}">
        <p14:creationId xmlns:p14="http://schemas.microsoft.com/office/powerpoint/2010/main" val="3977399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bar chart&#10;&#10;Description automatically generated">
            <a:extLst>
              <a:ext uri="{FF2B5EF4-FFF2-40B4-BE49-F238E27FC236}">
                <a16:creationId xmlns:a16="http://schemas.microsoft.com/office/drawing/2014/main" id="{E537AA83-7410-41A3-AC23-0E08482A0623}"/>
              </a:ext>
            </a:extLst>
          </p:cNvPr>
          <p:cNvPicPr>
            <a:picLocks noGrp="1" noChangeAspect="1"/>
          </p:cNvPicPr>
          <p:nvPr>
            <p:ph idx="1"/>
          </p:nvPr>
        </p:nvPicPr>
        <p:blipFill>
          <a:blip r:embed="rId2"/>
          <a:stretch>
            <a:fillRect/>
          </a:stretch>
        </p:blipFill>
        <p:spPr>
          <a:xfrm>
            <a:off x="497" y="-5633"/>
            <a:ext cx="12191006" cy="6858563"/>
          </a:xfrm>
        </p:spPr>
      </p:pic>
    </p:spTree>
    <p:extLst>
      <p:ext uri="{BB962C8B-B14F-4D97-AF65-F5344CB8AC3E}">
        <p14:creationId xmlns:p14="http://schemas.microsoft.com/office/powerpoint/2010/main" val="2002086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CD44ACB6-7393-4348-941B-0B9A5A6A0756}"/>
              </a:ext>
            </a:extLst>
          </p:cNvPr>
          <p:cNvPicPr>
            <a:picLocks noChangeAspect="1"/>
          </p:cNvPicPr>
          <p:nvPr/>
        </p:nvPicPr>
        <p:blipFill>
          <a:blip r:embed="rId2"/>
          <a:stretch>
            <a:fillRect/>
          </a:stretch>
        </p:blipFill>
        <p:spPr>
          <a:xfrm>
            <a:off x="110837" y="5751"/>
            <a:ext cx="2998855" cy="6832120"/>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0560B341-4DC3-4AB1-BA07-B6CFFCF48C44}"/>
              </a:ext>
            </a:extLst>
          </p:cNvPr>
          <p:cNvPicPr>
            <a:picLocks noChangeAspect="1"/>
          </p:cNvPicPr>
          <p:nvPr/>
        </p:nvPicPr>
        <p:blipFill>
          <a:blip r:embed="rId3"/>
          <a:stretch>
            <a:fillRect/>
          </a:stretch>
        </p:blipFill>
        <p:spPr>
          <a:xfrm>
            <a:off x="3106327" y="5751"/>
            <a:ext cx="2988855" cy="6832120"/>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118976C3-B64B-41E0-90E9-39DB2F9B2510}"/>
              </a:ext>
            </a:extLst>
          </p:cNvPr>
          <p:cNvPicPr>
            <a:picLocks noChangeAspect="1"/>
          </p:cNvPicPr>
          <p:nvPr/>
        </p:nvPicPr>
        <p:blipFill>
          <a:blip r:embed="rId4"/>
          <a:stretch>
            <a:fillRect/>
          </a:stretch>
        </p:blipFill>
        <p:spPr>
          <a:xfrm>
            <a:off x="6094318" y="5751"/>
            <a:ext cx="2993855" cy="6832120"/>
          </a:xfrm>
          <a:prstGeom prst="rect">
            <a:avLst/>
          </a:prstGeom>
        </p:spPr>
      </p:pic>
      <p:pic>
        <p:nvPicPr>
          <p:cNvPr id="7" name="Picture 7" descr="Text&#10;&#10;Description automatically generated">
            <a:extLst>
              <a:ext uri="{FF2B5EF4-FFF2-40B4-BE49-F238E27FC236}">
                <a16:creationId xmlns:a16="http://schemas.microsoft.com/office/drawing/2014/main" id="{B0B1D3F1-DE99-4986-9FF6-0273A569FF21}"/>
              </a:ext>
            </a:extLst>
          </p:cNvPr>
          <p:cNvPicPr>
            <a:picLocks noChangeAspect="1"/>
          </p:cNvPicPr>
          <p:nvPr/>
        </p:nvPicPr>
        <p:blipFill>
          <a:blip r:embed="rId5"/>
          <a:stretch>
            <a:fillRect/>
          </a:stretch>
        </p:blipFill>
        <p:spPr>
          <a:xfrm>
            <a:off x="9088710" y="5751"/>
            <a:ext cx="2986051" cy="6832120"/>
          </a:xfrm>
          <a:prstGeom prst="rect">
            <a:avLst/>
          </a:prstGeom>
        </p:spPr>
      </p:pic>
      <p:sp>
        <p:nvSpPr>
          <p:cNvPr id="8" name="TextBox 7">
            <a:extLst>
              <a:ext uri="{FF2B5EF4-FFF2-40B4-BE49-F238E27FC236}">
                <a16:creationId xmlns:a16="http://schemas.microsoft.com/office/drawing/2014/main" id="{E866CC15-3CF9-4452-902F-16ACF9355BF2}"/>
              </a:ext>
            </a:extLst>
          </p:cNvPr>
          <p:cNvSpPr txBox="1"/>
          <p:nvPr/>
        </p:nvSpPr>
        <p:spPr>
          <a:xfrm>
            <a:off x="115529" y="118478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0</a:t>
            </a:r>
            <a:r>
              <a:rPr lang="en-US" sz="1000" dirty="0">
                <a:solidFill>
                  <a:schemeClr val="bg1"/>
                </a:solidFill>
                <a:ea typeface="+mn-lt"/>
                <a:cs typeface="+mn-lt"/>
              </a:rPr>
              <a:t> ASN: 0 IPv4: 405 IPv6: 0</a:t>
            </a:r>
            <a:r>
              <a:rPr lang="en-US" sz="1000" dirty="0">
                <a:solidFill>
                  <a:schemeClr val="bg1"/>
                </a:solidFill>
              </a:rPr>
              <a:t> S: 1</a:t>
            </a:r>
            <a:endParaRPr lang="en-US" dirty="0">
              <a:solidFill>
                <a:schemeClr val="bg1"/>
              </a:solidFill>
              <a:cs typeface="Calibri"/>
            </a:endParaRPr>
          </a:p>
        </p:txBody>
      </p:sp>
      <p:sp>
        <p:nvSpPr>
          <p:cNvPr id="9" name="TextBox 8">
            <a:extLst>
              <a:ext uri="{FF2B5EF4-FFF2-40B4-BE49-F238E27FC236}">
                <a16:creationId xmlns:a16="http://schemas.microsoft.com/office/drawing/2014/main" id="{1CC2FFAD-C869-491B-9F7C-395E060DA14A}"/>
              </a:ext>
            </a:extLst>
          </p:cNvPr>
          <p:cNvSpPr txBox="1"/>
          <p:nvPr/>
        </p:nvSpPr>
        <p:spPr>
          <a:xfrm>
            <a:off x="3114367" y="1184784"/>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27</a:t>
            </a:r>
            <a:r>
              <a:rPr lang="en-US" sz="1000" dirty="0">
                <a:solidFill>
                  <a:schemeClr val="bg1"/>
                </a:solidFill>
                <a:ea typeface="+mn-lt"/>
                <a:cs typeface="+mn-lt"/>
              </a:rPr>
              <a:t> ASN: 1 IPv4: 513 IPv6: 0</a:t>
            </a:r>
            <a:r>
              <a:rPr lang="en-US" sz="1000" dirty="0">
                <a:solidFill>
                  <a:schemeClr val="bg1"/>
                </a:solidFill>
              </a:rPr>
              <a:t> S: 2</a:t>
            </a:r>
            <a:endParaRPr lang="en-US" dirty="0">
              <a:solidFill>
                <a:schemeClr val="bg1"/>
              </a:solidFill>
              <a:cs typeface="Calibri"/>
            </a:endParaRPr>
          </a:p>
        </p:txBody>
      </p:sp>
      <p:sp>
        <p:nvSpPr>
          <p:cNvPr id="10" name="TextBox 9">
            <a:extLst>
              <a:ext uri="{FF2B5EF4-FFF2-40B4-BE49-F238E27FC236}">
                <a16:creationId xmlns:a16="http://schemas.microsoft.com/office/drawing/2014/main" id="{AE9D6B30-F274-4393-8E41-4BDDC85A1EA4}"/>
              </a:ext>
            </a:extLst>
          </p:cNvPr>
          <p:cNvSpPr txBox="1"/>
          <p:nvPr/>
        </p:nvSpPr>
        <p:spPr>
          <a:xfrm>
            <a:off x="6076335" y="1184784"/>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55</a:t>
            </a:r>
            <a:r>
              <a:rPr lang="en-US" sz="1000" dirty="0">
                <a:solidFill>
                  <a:schemeClr val="bg1"/>
                </a:solidFill>
                <a:ea typeface="+mn-lt"/>
                <a:cs typeface="+mn-lt"/>
              </a:rPr>
              <a:t> ASN: 47 IPv4: 993 IPv6: 0</a:t>
            </a:r>
            <a:r>
              <a:rPr lang="en-US" sz="1000" dirty="0">
                <a:solidFill>
                  <a:schemeClr val="bg1"/>
                </a:solidFill>
              </a:rPr>
              <a:t> S: 3</a:t>
            </a:r>
            <a:endParaRPr lang="en-US" dirty="0">
              <a:solidFill>
                <a:schemeClr val="bg1"/>
              </a:solidFill>
              <a:cs typeface="Calibri"/>
            </a:endParaRPr>
          </a:p>
        </p:txBody>
      </p:sp>
      <p:sp>
        <p:nvSpPr>
          <p:cNvPr id="11" name="TextBox 10">
            <a:extLst>
              <a:ext uri="{FF2B5EF4-FFF2-40B4-BE49-F238E27FC236}">
                <a16:creationId xmlns:a16="http://schemas.microsoft.com/office/drawing/2014/main" id="{7146E5F2-A5BE-4B3D-8E43-5413AD072F5E}"/>
              </a:ext>
            </a:extLst>
          </p:cNvPr>
          <p:cNvSpPr txBox="1"/>
          <p:nvPr/>
        </p:nvSpPr>
        <p:spPr>
          <a:xfrm>
            <a:off x="9062883" y="1184784"/>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114</a:t>
            </a:r>
            <a:r>
              <a:rPr lang="en-US" sz="1000" dirty="0">
                <a:solidFill>
                  <a:schemeClr val="bg1"/>
                </a:solidFill>
                <a:ea typeface="+mn-lt"/>
                <a:cs typeface="+mn-lt"/>
              </a:rPr>
              <a:t> ASN: 63 IPv4: 1050 IPv6: 0</a:t>
            </a:r>
            <a:r>
              <a:rPr lang="en-US" sz="1000" dirty="0">
                <a:solidFill>
                  <a:schemeClr val="bg1"/>
                </a:solidFill>
              </a:rPr>
              <a:t> S: 5</a:t>
            </a:r>
            <a:endParaRPr lang="en-US" dirty="0">
              <a:solidFill>
                <a:schemeClr val="bg1"/>
              </a:solidFill>
              <a:cs typeface="Calibri"/>
            </a:endParaRPr>
          </a:p>
        </p:txBody>
      </p:sp>
      <p:pic>
        <p:nvPicPr>
          <p:cNvPr id="12" name="Picture 12" descr="A person sitting at a desk&#10;&#10;Description automatically generated">
            <a:extLst>
              <a:ext uri="{FF2B5EF4-FFF2-40B4-BE49-F238E27FC236}">
                <a16:creationId xmlns:a16="http://schemas.microsoft.com/office/drawing/2014/main" id="{3FD2FE24-F131-436A-AB34-6398C1F282BF}"/>
              </a:ext>
            </a:extLst>
          </p:cNvPr>
          <p:cNvPicPr>
            <a:picLocks noChangeAspect="1"/>
          </p:cNvPicPr>
          <p:nvPr/>
        </p:nvPicPr>
        <p:blipFill>
          <a:blip r:embed="rId6"/>
          <a:stretch>
            <a:fillRect/>
          </a:stretch>
        </p:blipFill>
        <p:spPr>
          <a:xfrm>
            <a:off x="1109355" y="4118794"/>
            <a:ext cx="1480677" cy="1103058"/>
          </a:xfrm>
          <a:prstGeom prst="rect">
            <a:avLst/>
          </a:prstGeom>
        </p:spPr>
      </p:pic>
    </p:spTree>
    <p:extLst>
      <p:ext uri="{BB962C8B-B14F-4D97-AF65-F5344CB8AC3E}">
        <p14:creationId xmlns:p14="http://schemas.microsoft.com/office/powerpoint/2010/main" val="4247754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50977D56-FB0A-40F3-9671-D7320A8B5487}"/>
              </a:ext>
            </a:extLst>
          </p:cNvPr>
          <p:cNvPicPr>
            <a:picLocks noChangeAspect="1"/>
          </p:cNvPicPr>
          <p:nvPr/>
        </p:nvPicPr>
        <p:blipFill>
          <a:blip r:embed="rId2"/>
          <a:stretch>
            <a:fillRect/>
          </a:stretch>
        </p:blipFill>
        <p:spPr>
          <a:xfrm>
            <a:off x="115837" y="5751"/>
            <a:ext cx="3038015" cy="6856700"/>
          </a:xfrm>
          <a:prstGeom prst="rect">
            <a:avLst/>
          </a:prstGeom>
        </p:spPr>
      </p:pic>
      <p:pic>
        <p:nvPicPr>
          <p:cNvPr id="3" name="Picture 7" descr="Background pattern&#10;&#10;Description automatically generated">
            <a:extLst>
              <a:ext uri="{FF2B5EF4-FFF2-40B4-BE49-F238E27FC236}">
                <a16:creationId xmlns:a16="http://schemas.microsoft.com/office/drawing/2014/main" id="{37F96A2B-4646-49CB-B053-19A8FF1F1667}"/>
              </a:ext>
            </a:extLst>
          </p:cNvPr>
          <p:cNvPicPr>
            <a:picLocks noChangeAspect="1"/>
          </p:cNvPicPr>
          <p:nvPr/>
        </p:nvPicPr>
        <p:blipFill>
          <a:blip r:embed="rId3"/>
          <a:stretch>
            <a:fillRect/>
          </a:stretch>
        </p:blipFill>
        <p:spPr>
          <a:xfrm>
            <a:off x="3118617" y="5751"/>
            <a:ext cx="2988855" cy="6856700"/>
          </a:xfrm>
          <a:prstGeom prst="rect">
            <a:avLst/>
          </a:prstGeom>
        </p:spPr>
      </p:pic>
      <p:pic>
        <p:nvPicPr>
          <p:cNvPr id="8" name="Picture 8" descr="Background pattern&#10;&#10;Description automatically generated">
            <a:extLst>
              <a:ext uri="{FF2B5EF4-FFF2-40B4-BE49-F238E27FC236}">
                <a16:creationId xmlns:a16="http://schemas.microsoft.com/office/drawing/2014/main" id="{1533BF42-4FC3-4437-BB4B-0CEC50A0EB3B}"/>
              </a:ext>
            </a:extLst>
          </p:cNvPr>
          <p:cNvPicPr>
            <a:picLocks noChangeAspect="1"/>
          </p:cNvPicPr>
          <p:nvPr/>
        </p:nvPicPr>
        <p:blipFill>
          <a:blip r:embed="rId4"/>
          <a:stretch>
            <a:fillRect/>
          </a:stretch>
        </p:blipFill>
        <p:spPr>
          <a:xfrm>
            <a:off x="6100528" y="-4916"/>
            <a:ext cx="3014363" cy="6867831"/>
          </a:xfrm>
          <a:prstGeom prst="rect">
            <a:avLst/>
          </a:prstGeom>
        </p:spPr>
      </p:pic>
      <p:pic>
        <p:nvPicPr>
          <p:cNvPr id="9" name="Picture 9" descr="Background pattern&#10;&#10;Description automatically generated">
            <a:extLst>
              <a:ext uri="{FF2B5EF4-FFF2-40B4-BE49-F238E27FC236}">
                <a16:creationId xmlns:a16="http://schemas.microsoft.com/office/drawing/2014/main" id="{3B7E2E48-B029-43DF-93CA-77ACC60C1DAC}"/>
              </a:ext>
            </a:extLst>
          </p:cNvPr>
          <p:cNvPicPr>
            <a:picLocks noChangeAspect="1"/>
          </p:cNvPicPr>
          <p:nvPr/>
        </p:nvPicPr>
        <p:blipFill>
          <a:blip r:embed="rId5"/>
          <a:stretch>
            <a:fillRect/>
          </a:stretch>
        </p:blipFill>
        <p:spPr>
          <a:xfrm>
            <a:off x="9117840" y="-4916"/>
            <a:ext cx="3026577" cy="6867831"/>
          </a:xfrm>
          <a:prstGeom prst="rect">
            <a:avLst/>
          </a:prstGeom>
        </p:spPr>
      </p:pic>
      <p:sp>
        <p:nvSpPr>
          <p:cNvPr id="11" name="TextBox 10">
            <a:extLst>
              <a:ext uri="{FF2B5EF4-FFF2-40B4-BE49-F238E27FC236}">
                <a16:creationId xmlns:a16="http://schemas.microsoft.com/office/drawing/2014/main" id="{D474DC75-801E-4E8B-9533-A65B2EC03B8B}"/>
              </a:ext>
            </a:extLst>
          </p:cNvPr>
          <p:cNvSpPr txBox="1"/>
          <p:nvPr/>
        </p:nvSpPr>
        <p:spPr>
          <a:xfrm>
            <a:off x="115529" y="118478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200</a:t>
            </a:r>
            <a:r>
              <a:rPr lang="en-US" sz="1000" dirty="0">
                <a:solidFill>
                  <a:schemeClr val="bg1"/>
                </a:solidFill>
                <a:ea typeface="+mn-lt"/>
                <a:cs typeface="+mn-lt"/>
              </a:rPr>
              <a:t> ASN: 98 IPv4: 274 IPv6: 0</a:t>
            </a:r>
            <a:r>
              <a:rPr lang="en-US" sz="1000" dirty="0">
                <a:solidFill>
                  <a:schemeClr val="bg1"/>
                </a:solidFill>
              </a:rPr>
              <a:t> S: 5</a:t>
            </a:r>
            <a:endParaRPr lang="en-US" dirty="0">
              <a:solidFill>
                <a:schemeClr val="bg1"/>
              </a:solidFill>
              <a:cs typeface="Calibri"/>
            </a:endParaRPr>
          </a:p>
        </p:txBody>
      </p:sp>
      <p:sp>
        <p:nvSpPr>
          <p:cNvPr id="13" name="TextBox 12">
            <a:extLst>
              <a:ext uri="{FF2B5EF4-FFF2-40B4-BE49-F238E27FC236}">
                <a16:creationId xmlns:a16="http://schemas.microsoft.com/office/drawing/2014/main" id="{43017A2E-AB04-4C72-8C07-CDD46E11026C}"/>
              </a:ext>
            </a:extLst>
          </p:cNvPr>
          <p:cNvSpPr txBox="1"/>
          <p:nvPr/>
        </p:nvSpPr>
        <p:spPr>
          <a:xfrm>
            <a:off x="3106994" y="1189701"/>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249</a:t>
            </a:r>
            <a:r>
              <a:rPr lang="en-US" sz="1000" dirty="0">
                <a:solidFill>
                  <a:schemeClr val="bg1"/>
                </a:solidFill>
                <a:ea typeface="+mn-lt"/>
                <a:cs typeface="+mn-lt"/>
              </a:rPr>
              <a:t> ASN: 108 IPv4: 166 IPv6: 0</a:t>
            </a:r>
            <a:r>
              <a:rPr lang="en-US" sz="1000" dirty="0">
                <a:solidFill>
                  <a:schemeClr val="bg1"/>
                </a:solidFill>
              </a:rPr>
              <a:t> S: 6</a:t>
            </a:r>
            <a:endParaRPr lang="en-US" dirty="0">
              <a:solidFill>
                <a:schemeClr val="bg1"/>
              </a:solidFill>
              <a:cs typeface="Calibri"/>
            </a:endParaRPr>
          </a:p>
        </p:txBody>
      </p:sp>
      <p:sp>
        <p:nvSpPr>
          <p:cNvPr id="15" name="TextBox 14">
            <a:extLst>
              <a:ext uri="{FF2B5EF4-FFF2-40B4-BE49-F238E27FC236}">
                <a16:creationId xmlns:a16="http://schemas.microsoft.com/office/drawing/2014/main" id="{142253F0-7AE7-4AA8-B716-374E3EA35533}"/>
              </a:ext>
            </a:extLst>
          </p:cNvPr>
          <p:cNvSpPr txBox="1"/>
          <p:nvPr/>
        </p:nvSpPr>
        <p:spPr>
          <a:xfrm>
            <a:off x="6093542" y="1189701"/>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396</a:t>
            </a:r>
            <a:r>
              <a:rPr lang="en-US" sz="1000" dirty="0">
                <a:solidFill>
                  <a:schemeClr val="bg1"/>
                </a:solidFill>
                <a:ea typeface="+mn-lt"/>
                <a:cs typeface="+mn-lt"/>
              </a:rPr>
              <a:t> ASN: 128 IPv4: 232 IPv6: 5</a:t>
            </a:r>
            <a:r>
              <a:rPr lang="en-US" sz="1000" dirty="0">
                <a:solidFill>
                  <a:schemeClr val="bg1"/>
                </a:solidFill>
              </a:rPr>
              <a:t> S: 12</a:t>
            </a:r>
            <a:endParaRPr lang="en-US" dirty="0">
              <a:solidFill>
                <a:schemeClr val="bg1"/>
              </a:solidFill>
              <a:cs typeface="Calibri"/>
            </a:endParaRPr>
          </a:p>
        </p:txBody>
      </p:sp>
      <p:sp>
        <p:nvSpPr>
          <p:cNvPr id="17" name="TextBox 16">
            <a:extLst>
              <a:ext uri="{FF2B5EF4-FFF2-40B4-BE49-F238E27FC236}">
                <a16:creationId xmlns:a16="http://schemas.microsoft.com/office/drawing/2014/main" id="{45252C9F-8B60-4CD4-A504-3020C7675471}"/>
              </a:ext>
            </a:extLst>
          </p:cNvPr>
          <p:cNvSpPr txBox="1"/>
          <p:nvPr/>
        </p:nvSpPr>
        <p:spPr>
          <a:xfrm>
            <a:off x="9080090" y="1189701"/>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602</a:t>
            </a:r>
            <a:r>
              <a:rPr lang="en-US" sz="1000" dirty="0">
                <a:solidFill>
                  <a:schemeClr val="bg1"/>
                </a:solidFill>
                <a:ea typeface="+mn-lt"/>
                <a:cs typeface="+mn-lt"/>
              </a:rPr>
              <a:t> ASN: 230 IPv4: 353 IPv6: 14</a:t>
            </a:r>
            <a:r>
              <a:rPr lang="en-US" sz="1000" dirty="0">
                <a:solidFill>
                  <a:schemeClr val="bg1"/>
                </a:solidFill>
              </a:rPr>
              <a:t> S: 23</a:t>
            </a:r>
            <a:endParaRPr lang="en-US" dirty="0">
              <a:solidFill>
                <a:schemeClr val="bg1"/>
              </a:solidFill>
              <a:cs typeface="Calibri"/>
            </a:endParaRPr>
          </a:p>
        </p:txBody>
      </p:sp>
    </p:spTree>
    <p:extLst>
      <p:ext uri="{BB962C8B-B14F-4D97-AF65-F5344CB8AC3E}">
        <p14:creationId xmlns:p14="http://schemas.microsoft.com/office/powerpoint/2010/main" val="1137737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10F044C0-DAE8-4833-8CB5-B673501300D9}"/>
              </a:ext>
            </a:extLst>
          </p:cNvPr>
          <p:cNvPicPr>
            <a:picLocks noChangeAspect="1"/>
          </p:cNvPicPr>
          <p:nvPr/>
        </p:nvPicPr>
        <p:blipFill>
          <a:blip r:embed="rId2"/>
          <a:stretch>
            <a:fillRect/>
          </a:stretch>
        </p:blipFill>
        <p:spPr>
          <a:xfrm>
            <a:off x="40001" y="-4916"/>
            <a:ext cx="3017160" cy="6867832"/>
          </a:xfrm>
          <a:prstGeom prst="rect">
            <a:avLst/>
          </a:prstGeom>
        </p:spPr>
      </p:pic>
      <p:pic>
        <p:nvPicPr>
          <p:cNvPr id="5" name="Picture 5" descr="Background pattern&#10;&#10;Description automatically generated">
            <a:extLst>
              <a:ext uri="{FF2B5EF4-FFF2-40B4-BE49-F238E27FC236}">
                <a16:creationId xmlns:a16="http://schemas.microsoft.com/office/drawing/2014/main" id="{7D47831D-85AB-422E-9FFE-589074EE5A18}"/>
              </a:ext>
            </a:extLst>
          </p:cNvPr>
          <p:cNvPicPr>
            <a:picLocks noChangeAspect="1"/>
          </p:cNvPicPr>
          <p:nvPr/>
        </p:nvPicPr>
        <p:blipFill>
          <a:blip r:embed="rId3"/>
          <a:stretch>
            <a:fillRect/>
          </a:stretch>
        </p:blipFill>
        <p:spPr>
          <a:xfrm>
            <a:off x="3026847" y="-4916"/>
            <a:ext cx="3016565" cy="6867832"/>
          </a:xfrm>
          <a:prstGeom prst="rect">
            <a:avLst/>
          </a:prstGeom>
        </p:spPr>
      </p:pic>
      <p:pic>
        <p:nvPicPr>
          <p:cNvPr id="6" name="Picture 6" descr="Background pattern&#10;&#10;Description automatically generated">
            <a:extLst>
              <a:ext uri="{FF2B5EF4-FFF2-40B4-BE49-F238E27FC236}">
                <a16:creationId xmlns:a16="http://schemas.microsoft.com/office/drawing/2014/main" id="{E40A90BA-08D9-4F45-9E11-D9E3342E288E}"/>
              </a:ext>
            </a:extLst>
          </p:cNvPr>
          <p:cNvPicPr>
            <a:picLocks noChangeAspect="1"/>
          </p:cNvPicPr>
          <p:nvPr/>
        </p:nvPicPr>
        <p:blipFill>
          <a:blip r:embed="rId4"/>
          <a:stretch>
            <a:fillRect/>
          </a:stretch>
        </p:blipFill>
        <p:spPr>
          <a:xfrm>
            <a:off x="6050266" y="-4916"/>
            <a:ext cx="3016565" cy="6867832"/>
          </a:xfrm>
          <a:prstGeom prst="rect">
            <a:avLst/>
          </a:prstGeom>
        </p:spPr>
      </p:pic>
      <p:pic>
        <p:nvPicPr>
          <p:cNvPr id="7" name="Picture 9" descr="Graphical user interface, application&#10;&#10;Description automatically generated">
            <a:extLst>
              <a:ext uri="{FF2B5EF4-FFF2-40B4-BE49-F238E27FC236}">
                <a16:creationId xmlns:a16="http://schemas.microsoft.com/office/drawing/2014/main" id="{057CC0A7-CD39-49FE-9B0E-D75B3C26E8F7}"/>
              </a:ext>
            </a:extLst>
          </p:cNvPr>
          <p:cNvPicPr>
            <a:picLocks noChangeAspect="1"/>
          </p:cNvPicPr>
          <p:nvPr/>
        </p:nvPicPr>
        <p:blipFill>
          <a:blip r:embed="rId5"/>
          <a:stretch>
            <a:fillRect/>
          </a:stretch>
        </p:blipFill>
        <p:spPr>
          <a:xfrm>
            <a:off x="9068679" y="-4916"/>
            <a:ext cx="3075738" cy="6867832"/>
          </a:xfrm>
          <a:prstGeom prst="rect">
            <a:avLst/>
          </a:prstGeom>
        </p:spPr>
      </p:pic>
      <p:sp>
        <p:nvSpPr>
          <p:cNvPr id="11" name="TextBox 10">
            <a:extLst>
              <a:ext uri="{FF2B5EF4-FFF2-40B4-BE49-F238E27FC236}">
                <a16:creationId xmlns:a16="http://schemas.microsoft.com/office/drawing/2014/main" id="{DAD4916A-36E0-4BEB-B4C2-C6BEF0F035AD}"/>
              </a:ext>
            </a:extLst>
          </p:cNvPr>
          <p:cNvSpPr txBox="1"/>
          <p:nvPr/>
        </p:nvSpPr>
        <p:spPr>
          <a:xfrm>
            <a:off x="4916" y="117249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699</a:t>
            </a:r>
            <a:r>
              <a:rPr lang="en-US" sz="1000" dirty="0">
                <a:solidFill>
                  <a:schemeClr val="bg1"/>
                </a:solidFill>
                <a:ea typeface="+mn-lt"/>
                <a:cs typeface="+mn-lt"/>
              </a:rPr>
              <a:t> ASN: 220 IPv4: 360 IPv6: 25</a:t>
            </a:r>
            <a:r>
              <a:rPr lang="en-US" sz="1000" dirty="0">
                <a:solidFill>
                  <a:schemeClr val="bg1"/>
                </a:solidFill>
              </a:rPr>
              <a:t> S: 31</a:t>
            </a:r>
            <a:endParaRPr lang="en-US" dirty="0">
              <a:solidFill>
                <a:schemeClr val="bg1"/>
              </a:solidFill>
              <a:cs typeface="Calibri"/>
            </a:endParaRPr>
          </a:p>
        </p:txBody>
      </p:sp>
      <p:sp>
        <p:nvSpPr>
          <p:cNvPr id="13" name="TextBox 12">
            <a:extLst>
              <a:ext uri="{FF2B5EF4-FFF2-40B4-BE49-F238E27FC236}">
                <a16:creationId xmlns:a16="http://schemas.microsoft.com/office/drawing/2014/main" id="{227810B7-761E-481C-BBAD-CB33F155C9F9}"/>
              </a:ext>
            </a:extLst>
          </p:cNvPr>
          <p:cNvSpPr txBox="1"/>
          <p:nvPr/>
        </p:nvSpPr>
        <p:spPr>
          <a:xfrm>
            <a:off x="3003755" y="117249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767</a:t>
            </a:r>
            <a:r>
              <a:rPr lang="en-US" sz="1000" dirty="0">
                <a:solidFill>
                  <a:schemeClr val="bg1"/>
                </a:solidFill>
                <a:ea typeface="+mn-lt"/>
                <a:cs typeface="+mn-lt"/>
              </a:rPr>
              <a:t> ASN: 203 IPv4: 301 IPv6: 86</a:t>
            </a:r>
            <a:r>
              <a:rPr lang="en-US" sz="1000" dirty="0">
                <a:solidFill>
                  <a:schemeClr val="bg1"/>
                </a:solidFill>
              </a:rPr>
              <a:t> S: 33</a:t>
            </a:r>
            <a:endParaRPr lang="en-US" dirty="0">
              <a:solidFill>
                <a:schemeClr val="bg1"/>
              </a:solidFill>
              <a:cs typeface="Calibri"/>
            </a:endParaRPr>
          </a:p>
        </p:txBody>
      </p:sp>
      <p:sp>
        <p:nvSpPr>
          <p:cNvPr id="15" name="TextBox 14">
            <a:extLst>
              <a:ext uri="{FF2B5EF4-FFF2-40B4-BE49-F238E27FC236}">
                <a16:creationId xmlns:a16="http://schemas.microsoft.com/office/drawing/2014/main" id="{AD3A0858-0D32-4D5C-B1EB-A82F6A202C78}"/>
              </a:ext>
            </a:extLst>
          </p:cNvPr>
          <p:cNvSpPr txBox="1"/>
          <p:nvPr/>
        </p:nvSpPr>
        <p:spPr>
          <a:xfrm>
            <a:off x="6051755" y="117249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879</a:t>
            </a:r>
            <a:r>
              <a:rPr lang="en-US" sz="1000" dirty="0">
                <a:solidFill>
                  <a:schemeClr val="bg1"/>
                </a:solidFill>
                <a:ea typeface="+mn-lt"/>
                <a:cs typeface="+mn-lt"/>
              </a:rPr>
              <a:t> ASN: 198 IPv4: 422 IPv6: 50</a:t>
            </a:r>
            <a:r>
              <a:rPr lang="en-US" sz="1000" dirty="0">
                <a:solidFill>
                  <a:schemeClr val="bg1"/>
                </a:solidFill>
              </a:rPr>
              <a:t> S: 40</a:t>
            </a:r>
            <a:endParaRPr lang="en-US" dirty="0">
              <a:solidFill>
                <a:schemeClr val="bg1"/>
              </a:solidFill>
              <a:cs typeface="Calibri"/>
            </a:endParaRPr>
          </a:p>
        </p:txBody>
      </p:sp>
      <p:sp>
        <p:nvSpPr>
          <p:cNvPr id="17" name="TextBox 16">
            <a:extLst>
              <a:ext uri="{FF2B5EF4-FFF2-40B4-BE49-F238E27FC236}">
                <a16:creationId xmlns:a16="http://schemas.microsoft.com/office/drawing/2014/main" id="{4E8940BC-DC83-4CDB-AE0C-17F742B52AC0}"/>
              </a:ext>
            </a:extLst>
          </p:cNvPr>
          <p:cNvSpPr txBox="1"/>
          <p:nvPr/>
        </p:nvSpPr>
        <p:spPr>
          <a:xfrm>
            <a:off x="9075174" y="117249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978</a:t>
            </a:r>
            <a:r>
              <a:rPr lang="en-US" sz="1000" dirty="0">
                <a:solidFill>
                  <a:schemeClr val="bg1"/>
                </a:solidFill>
                <a:ea typeface="+mn-lt"/>
                <a:cs typeface="+mn-lt"/>
              </a:rPr>
              <a:t> ASN: 186 IPv4: 568 IPv6: 57</a:t>
            </a:r>
            <a:r>
              <a:rPr lang="en-US" sz="1000" dirty="0">
                <a:solidFill>
                  <a:schemeClr val="bg1"/>
                </a:solidFill>
              </a:rPr>
              <a:t> S: 44</a:t>
            </a:r>
            <a:endParaRPr lang="en-US" dirty="0">
              <a:solidFill>
                <a:schemeClr val="bg1"/>
              </a:solidFill>
              <a:cs typeface="Calibri"/>
            </a:endParaRPr>
          </a:p>
        </p:txBody>
      </p:sp>
    </p:spTree>
    <p:extLst>
      <p:ext uri="{BB962C8B-B14F-4D97-AF65-F5344CB8AC3E}">
        <p14:creationId xmlns:p14="http://schemas.microsoft.com/office/powerpoint/2010/main" val="2840393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chat or text message&#10;&#10;Description automatically generated">
            <a:extLst>
              <a:ext uri="{FF2B5EF4-FFF2-40B4-BE49-F238E27FC236}">
                <a16:creationId xmlns:a16="http://schemas.microsoft.com/office/drawing/2014/main" id="{88C3EF53-3013-4C0F-BD64-96BEF5E730DB}"/>
              </a:ext>
            </a:extLst>
          </p:cNvPr>
          <p:cNvPicPr>
            <a:picLocks noChangeAspect="1"/>
          </p:cNvPicPr>
          <p:nvPr/>
        </p:nvPicPr>
        <p:blipFill>
          <a:blip r:embed="rId2"/>
          <a:stretch>
            <a:fillRect/>
          </a:stretch>
        </p:blipFill>
        <p:spPr>
          <a:xfrm>
            <a:off x="21893" y="-4916"/>
            <a:ext cx="3028796" cy="6867832"/>
          </a:xfrm>
          <a:prstGeom prst="rect">
            <a:avLst/>
          </a:prstGeom>
        </p:spPr>
      </p:pic>
      <p:pic>
        <p:nvPicPr>
          <p:cNvPr id="3" name="Picture 7" descr="Background pattern&#10;&#10;Description automatically generated">
            <a:extLst>
              <a:ext uri="{FF2B5EF4-FFF2-40B4-BE49-F238E27FC236}">
                <a16:creationId xmlns:a16="http://schemas.microsoft.com/office/drawing/2014/main" id="{598E97F9-CE4D-44AF-881B-3802A6514479}"/>
              </a:ext>
            </a:extLst>
          </p:cNvPr>
          <p:cNvPicPr>
            <a:picLocks noChangeAspect="1"/>
          </p:cNvPicPr>
          <p:nvPr/>
        </p:nvPicPr>
        <p:blipFill>
          <a:blip r:embed="rId3"/>
          <a:stretch>
            <a:fillRect/>
          </a:stretch>
        </p:blipFill>
        <p:spPr>
          <a:xfrm>
            <a:off x="3011368" y="3665"/>
            <a:ext cx="3022710" cy="6858788"/>
          </a:xfrm>
          <a:prstGeom prst="rect">
            <a:avLst/>
          </a:prstGeom>
        </p:spPr>
      </p:pic>
      <p:pic>
        <p:nvPicPr>
          <p:cNvPr id="8" name="Picture 8" descr="Background pattern&#10;&#10;Description automatically generated">
            <a:extLst>
              <a:ext uri="{FF2B5EF4-FFF2-40B4-BE49-F238E27FC236}">
                <a16:creationId xmlns:a16="http://schemas.microsoft.com/office/drawing/2014/main" id="{CF901ED5-AA41-49EC-B919-19A4D5FFA559}"/>
              </a:ext>
            </a:extLst>
          </p:cNvPr>
          <p:cNvPicPr>
            <a:picLocks noChangeAspect="1"/>
          </p:cNvPicPr>
          <p:nvPr/>
        </p:nvPicPr>
        <p:blipFill>
          <a:blip r:embed="rId4"/>
          <a:stretch>
            <a:fillRect/>
          </a:stretch>
        </p:blipFill>
        <p:spPr>
          <a:xfrm>
            <a:off x="6037975" y="-4916"/>
            <a:ext cx="3016565" cy="6867832"/>
          </a:xfrm>
          <a:prstGeom prst="rect">
            <a:avLst/>
          </a:prstGeom>
        </p:spPr>
      </p:pic>
      <p:pic>
        <p:nvPicPr>
          <p:cNvPr id="9" name="Picture 9" descr="Text&#10;&#10;Description automatically generated">
            <a:extLst>
              <a:ext uri="{FF2B5EF4-FFF2-40B4-BE49-F238E27FC236}">
                <a16:creationId xmlns:a16="http://schemas.microsoft.com/office/drawing/2014/main" id="{B3C128B9-1F41-4117-8A00-5226F15F65A5}"/>
              </a:ext>
            </a:extLst>
          </p:cNvPr>
          <p:cNvPicPr>
            <a:picLocks noChangeAspect="1"/>
          </p:cNvPicPr>
          <p:nvPr/>
        </p:nvPicPr>
        <p:blipFill>
          <a:blip r:embed="rId5"/>
          <a:stretch>
            <a:fillRect/>
          </a:stretch>
        </p:blipFill>
        <p:spPr>
          <a:xfrm>
            <a:off x="9062797" y="7374"/>
            <a:ext cx="3013760" cy="6867832"/>
          </a:xfrm>
          <a:prstGeom prst="rect">
            <a:avLst/>
          </a:prstGeom>
        </p:spPr>
      </p:pic>
      <p:sp>
        <p:nvSpPr>
          <p:cNvPr id="11" name="TextBox 10">
            <a:extLst>
              <a:ext uri="{FF2B5EF4-FFF2-40B4-BE49-F238E27FC236}">
                <a16:creationId xmlns:a16="http://schemas.microsoft.com/office/drawing/2014/main" id="{5BEDDF57-1690-4701-A2FF-803990D33BB8}"/>
              </a:ext>
            </a:extLst>
          </p:cNvPr>
          <p:cNvSpPr txBox="1"/>
          <p:nvPr/>
        </p:nvSpPr>
        <p:spPr>
          <a:xfrm>
            <a:off x="29496" y="119707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1157</a:t>
            </a:r>
            <a:r>
              <a:rPr lang="en-US" sz="1000" dirty="0">
                <a:solidFill>
                  <a:schemeClr val="bg1"/>
                </a:solidFill>
                <a:ea typeface="+mn-lt"/>
                <a:cs typeface="+mn-lt"/>
              </a:rPr>
              <a:t> ASN: 245 IPv4: 705 IPv6: 51</a:t>
            </a:r>
            <a:r>
              <a:rPr lang="en-US" sz="1000" dirty="0">
                <a:solidFill>
                  <a:schemeClr val="bg1"/>
                </a:solidFill>
              </a:rPr>
              <a:t> S: 46</a:t>
            </a:r>
            <a:endParaRPr lang="en-US" dirty="0">
              <a:solidFill>
                <a:schemeClr val="bg1"/>
              </a:solidFill>
              <a:cs typeface="Calibri"/>
            </a:endParaRPr>
          </a:p>
        </p:txBody>
      </p:sp>
      <p:sp>
        <p:nvSpPr>
          <p:cNvPr id="13" name="TextBox 12">
            <a:extLst>
              <a:ext uri="{FF2B5EF4-FFF2-40B4-BE49-F238E27FC236}">
                <a16:creationId xmlns:a16="http://schemas.microsoft.com/office/drawing/2014/main" id="{0218DA06-700A-466E-A386-9DD85AF9182A}"/>
              </a:ext>
            </a:extLst>
          </p:cNvPr>
          <p:cNvSpPr txBox="1"/>
          <p:nvPr/>
        </p:nvSpPr>
        <p:spPr>
          <a:xfrm>
            <a:off x="3016045" y="119707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1362</a:t>
            </a:r>
            <a:r>
              <a:rPr lang="en-US" sz="1000" dirty="0">
                <a:solidFill>
                  <a:schemeClr val="bg1"/>
                </a:solidFill>
                <a:ea typeface="+mn-lt"/>
                <a:cs typeface="+mn-lt"/>
              </a:rPr>
              <a:t> ASN: 298 IPv4: 864 IPv6: 42</a:t>
            </a:r>
            <a:r>
              <a:rPr lang="en-US" sz="1000" dirty="0">
                <a:solidFill>
                  <a:schemeClr val="bg1"/>
                </a:solidFill>
              </a:rPr>
              <a:t> S: 46</a:t>
            </a:r>
            <a:endParaRPr lang="en-US" dirty="0">
              <a:solidFill>
                <a:schemeClr val="bg1"/>
              </a:solidFill>
              <a:cs typeface="Calibri"/>
            </a:endParaRPr>
          </a:p>
        </p:txBody>
      </p:sp>
      <p:sp>
        <p:nvSpPr>
          <p:cNvPr id="15" name="TextBox 14">
            <a:extLst>
              <a:ext uri="{FF2B5EF4-FFF2-40B4-BE49-F238E27FC236}">
                <a16:creationId xmlns:a16="http://schemas.microsoft.com/office/drawing/2014/main" id="{592743FC-5C74-4672-8FB8-4D7F9C32053B}"/>
              </a:ext>
            </a:extLst>
          </p:cNvPr>
          <p:cNvSpPr txBox="1"/>
          <p:nvPr/>
        </p:nvSpPr>
        <p:spPr>
          <a:xfrm>
            <a:off x="6014884" y="119707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1584</a:t>
            </a:r>
            <a:r>
              <a:rPr lang="en-US" sz="1000" dirty="0">
                <a:solidFill>
                  <a:schemeClr val="bg1"/>
                </a:solidFill>
                <a:ea typeface="+mn-lt"/>
                <a:cs typeface="+mn-lt"/>
              </a:rPr>
              <a:t> ASN: 308 IPv4: 917 IPv6: 63</a:t>
            </a:r>
            <a:r>
              <a:rPr lang="en-US" sz="1000" dirty="0">
                <a:solidFill>
                  <a:schemeClr val="bg1"/>
                </a:solidFill>
              </a:rPr>
              <a:t> S: 57</a:t>
            </a:r>
            <a:endParaRPr lang="en-US" dirty="0">
              <a:solidFill>
                <a:schemeClr val="bg1"/>
              </a:solidFill>
              <a:cs typeface="Calibri"/>
            </a:endParaRPr>
          </a:p>
        </p:txBody>
      </p:sp>
      <p:sp>
        <p:nvSpPr>
          <p:cNvPr id="17" name="TextBox 16">
            <a:extLst>
              <a:ext uri="{FF2B5EF4-FFF2-40B4-BE49-F238E27FC236}">
                <a16:creationId xmlns:a16="http://schemas.microsoft.com/office/drawing/2014/main" id="{8726C5C4-6D69-4FC8-BAEC-27918AA5F114}"/>
              </a:ext>
            </a:extLst>
          </p:cNvPr>
          <p:cNvSpPr txBox="1"/>
          <p:nvPr/>
        </p:nvSpPr>
        <p:spPr>
          <a:xfrm>
            <a:off x="9062884" y="119707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1855</a:t>
            </a:r>
            <a:r>
              <a:rPr lang="en-US" sz="1000" dirty="0">
                <a:solidFill>
                  <a:schemeClr val="bg1"/>
                </a:solidFill>
                <a:ea typeface="+mn-lt"/>
                <a:cs typeface="+mn-lt"/>
              </a:rPr>
              <a:t> ASN: 418 IPv4: 984 IPv6: 160</a:t>
            </a:r>
            <a:r>
              <a:rPr lang="en-US" sz="1000" dirty="0">
                <a:solidFill>
                  <a:schemeClr val="bg1"/>
                </a:solidFill>
              </a:rPr>
              <a:t> S: 62</a:t>
            </a:r>
            <a:endParaRPr lang="en-US" dirty="0">
              <a:solidFill>
                <a:schemeClr val="bg1"/>
              </a:solidFill>
              <a:cs typeface="Calibri"/>
            </a:endParaRPr>
          </a:p>
        </p:txBody>
      </p:sp>
    </p:spTree>
    <p:extLst>
      <p:ext uri="{BB962C8B-B14F-4D97-AF65-F5344CB8AC3E}">
        <p14:creationId xmlns:p14="http://schemas.microsoft.com/office/powerpoint/2010/main" val="1735875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3155536D-FD8C-40C9-A5B4-847EA2C2DB16}"/>
              </a:ext>
            </a:extLst>
          </p:cNvPr>
          <p:cNvPicPr>
            <a:picLocks noChangeAspect="1"/>
          </p:cNvPicPr>
          <p:nvPr/>
        </p:nvPicPr>
        <p:blipFill>
          <a:blip r:embed="rId2"/>
          <a:stretch>
            <a:fillRect/>
          </a:stretch>
        </p:blipFill>
        <p:spPr>
          <a:xfrm>
            <a:off x="24398" y="-4916"/>
            <a:ext cx="3023784" cy="6867832"/>
          </a:xfrm>
          <a:prstGeom prst="rect">
            <a:avLst/>
          </a:prstGeom>
        </p:spPr>
      </p:pic>
      <p:pic>
        <p:nvPicPr>
          <p:cNvPr id="5" name="Picture 5" descr="Background pattern&#10;&#10;Description automatically generated">
            <a:extLst>
              <a:ext uri="{FF2B5EF4-FFF2-40B4-BE49-F238E27FC236}">
                <a16:creationId xmlns:a16="http://schemas.microsoft.com/office/drawing/2014/main" id="{E8DEB504-D030-424E-AFBE-AE152534EB26}"/>
              </a:ext>
            </a:extLst>
          </p:cNvPr>
          <p:cNvPicPr>
            <a:picLocks noChangeAspect="1"/>
          </p:cNvPicPr>
          <p:nvPr/>
        </p:nvPicPr>
        <p:blipFill>
          <a:blip r:embed="rId3"/>
          <a:stretch>
            <a:fillRect/>
          </a:stretch>
        </p:blipFill>
        <p:spPr>
          <a:xfrm>
            <a:off x="3050323" y="-4916"/>
            <a:ext cx="3018772" cy="6867832"/>
          </a:xfrm>
          <a:prstGeom prst="rect">
            <a:avLst/>
          </a:prstGeom>
        </p:spPr>
      </p:pic>
      <p:pic>
        <p:nvPicPr>
          <p:cNvPr id="6" name="Picture 6" descr="Background pattern&#10;&#10;Description automatically generated">
            <a:extLst>
              <a:ext uri="{FF2B5EF4-FFF2-40B4-BE49-F238E27FC236}">
                <a16:creationId xmlns:a16="http://schemas.microsoft.com/office/drawing/2014/main" id="{DF491377-DCDB-40B1-A7CC-20ADD1903BD9}"/>
              </a:ext>
            </a:extLst>
          </p:cNvPr>
          <p:cNvPicPr>
            <a:picLocks noChangeAspect="1"/>
          </p:cNvPicPr>
          <p:nvPr/>
        </p:nvPicPr>
        <p:blipFill>
          <a:blip r:embed="rId4"/>
          <a:stretch>
            <a:fillRect/>
          </a:stretch>
        </p:blipFill>
        <p:spPr>
          <a:xfrm>
            <a:off x="6077349" y="-4916"/>
            <a:ext cx="3011559" cy="6867832"/>
          </a:xfrm>
          <a:prstGeom prst="rect">
            <a:avLst/>
          </a:prstGeom>
        </p:spPr>
      </p:pic>
      <p:pic>
        <p:nvPicPr>
          <p:cNvPr id="7" name="Picture 9" descr="Background pattern&#10;&#10;Description automatically generated">
            <a:extLst>
              <a:ext uri="{FF2B5EF4-FFF2-40B4-BE49-F238E27FC236}">
                <a16:creationId xmlns:a16="http://schemas.microsoft.com/office/drawing/2014/main" id="{84CD00C6-C4DE-46A8-B0DF-2BE924EAC4DC}"/>
              </a:ext>
            </a:extLst>
          </p:cNvPr>
          <p:cNvPicPr>
            <a:picLocks noChangeAspect="1"/>
          </p:cNvPicPr>
          <p:nvPr/>
        </p:nvPicPr>
        <p:blipFill>
          <a:blip r:embed="rId5"/>
          <a:stretch>
            <a:fillRect/>
          </a:stretch>
        </p:blipFill>
        <p:spPr>
          <a:xfrm>
            <a:off x="9101867" y="-4916"/>
            <a:ext cx="3033944" cy="6867832"/>
          </a:xfrm>
          <a:prstGeom prst="rect">
            <a:avLst/>
          </a:prstGeom>
        </p:spPr>
      </p:pic>
      <p:sp>
        <p:nvSpPr>
          <p:cNvPr id="11" name="TextBox 10">
            <a:extLst>
              <a:ext uri="{FF2B5EF4-FFF2-40B4-BE49-F238E27FC236}">
                <a16:creationId xmlns:a16="http://schemas.microsoft.com/office/drawing/2014/main" id="{FD562A1E-9B81-4F47-9980-6AEDF4BB8CC4}"/>
              </a:ext>
            </a:extLst>
          </p:cNvPr>
          <p:cNvSpPr txBox="1"/>
          <p:nvPr/>
        </p:nvSpPr>
        <p:spPr>
          <a:xfrm>
            <a:off x="54077" y="118478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2170</a:t>
            </a:r>
            <a:r>
              <a:rPr lang="en-US" sz="1000" dirty="0">
                <a:solidFill>
                  <a:schemeClr val="bg1"/>
                </a:solidFill>
                <a:ea typeface="+mn-lt"/>
                <a:cs typeface="+mn-lt"/>
              </a:rPr>
              <a:t> ASN: 436 IPv4: 1065 IPv6: 185</a:t>
            </a:r>
            <a:r>
              <a:rPr lang="en-US" sz="1000" dirty="0">
                <a:solidFill>
                  <a:schemeClr val="bg1"/>
                </a:solidFill>
              </a:rPr>
              <a:t> S: 63</a:t>
            </a:r>
            <a:endParaRPr lang="en-US" dirty="0">
              <a:solidFill>
                <a:schemeClr val="bg1"/>
              </a:solidFill>
              <a:cs typeface="Calibri"/>
            </a:endParaRPr>
          </a:p>
        </p:txBody>
      </p:sp>
      <p:sp>
        <p:nvSpPr>
          <p:cNvPr id="13" name="TextBox 12">
            <a:extLst>
              <a:ext uri="{FF2B5EF4-FFF2-40B4-BE49-F238E27FC236}">
                <a16:creationId xmlns:a16="http://schemas.microsoft.com/office/drawing/2014/main" id="{54F997FB-FE81-44B5-ACCE-3307AFD0BFA6}"/>
              </a:ext>
            </a:extLst>
          </p:cNvPr>
          <p:cNvSpPr txBox="1"/>
          <p:nvPr/>
        </p:nvSpPr>
        <p:spPr>
          <a:xfrm>
            <a:off x="3052916" y="118478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2521</a:t>
            </a:r>
            <a:r>
              <a:rPr lang="en-US" sz="1000" dirty="0">
                <a:solidFill>
                  <a:schemeClr val="bg1"/>
                </a:solidFill>
                <a:ea typeface="+mn-lt"/>
                <a:cs typeface="+mn-lt"/>
              </a:rPr>
              <a:t> ASN: 505 IPv4: 1358 IPv6: 643</a:t>
            </a:r>
            <a:r>
              <a:rPr lang="en-US" sz="1000" dirty="0">
                <a:solidFill>
                  <a:schemeClr val="bg1"/>
                </a:solidFill>
              </a:rPr>
              <a:t> S: 65</a:t>
            </a:r>
            <a:endParaRPr lang="en-US" dirty="0">
              <a:solidFill>
                <a:schemeClr val="bg1"/>
              </a:solidFill>
              <a:cs typeface="Calibri"/>
            </a:endParaRPr>
          </a:p>
        </p:txBody>
      </p:sp>
      <p:sp>
        <p:nvSpPr>
          <p:cNvPr id="15" name="TextBox 14">
            <a:extLst>
              <a:ext uri="{FF2B5EF4-FFF2-40B4-BE49-F238E27FC236}">
                <a16:creationId xmlns:a16="http://schemas.microsoft.com/office/drawing/2014/main" id="{794EB518-2144-4DFD-AC09-1928699F1870}"/>
              </a:ext>
            </a:extLst>
          </p:cNvPr>
          <p:cNvSpPr txBox="1"/>
          <p:nvPr/>
        </p:nvSpPr>
        <p:spPr>
          <a:xfrm>
            <a:off x="6076335" y="118478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2947</a:t>
            </a:r>
            <a:r>
              <a:rPr lang="en-US" sz="1000" dirty="0">
                <a:solidFill>
                  <a:schemeClr val="bg1"/>
                </a:solidFill>
                <a:ea typeface="+mn-lt"/>
                <a:cs typeface="+mn-lt"/>
              </a:rPr>
              <a:t> ASN: 495 IPv4: 1475 IPv6: 620</a:t>
            </a:r>
            <a:r>
              <a:rPr lang="en-US" sz="1000" dirty="0">
                <a:solidFill>
                  <a:schemeClr val="bg1"/>
                </a:solidFill>
              </a:rPr>
              <a:t> S: 70</a:t>
            </a:r>
            <a:endParaRPr lang="en-US" dirty="0">
              <a:solidFill>
                <a:schemeClr val="bg1"/>
              </a:solidFill>
              <a:cs typeface="Calibri"/>
            </a:endParaRPr>
          </a:p>
        </p:txBody>
      </p:sp>
      <p:sp>
        <p:nvSpPr>
          <p:cNvPr id="17" name="TextBox 16">
            <a:extLst>
              <a:ext uri="{FF2B5EF4-FFF2-40B4-BE49-F238E27FC236}">
                <a16:creationId xmlns:a16="http://schemas.microsoft.com/office/drawing/2014/main" id="{251C58BF-6E01-45AC-A341-10FD9A0AE7F8}"/>
              </a:ext>
            </a:extLst>
          </p:cNvPr>
          <p:cNvSpPr txBox="1"/>
          <p:nvPr/>
        </p:nvSpPr>
        <p:spPr>
          <a:xfrm>
            <a:off x="9075174" y="118478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3534</a:t>
            </a:r>
            <a:r>
              <a:rPr lang="en-US" sz="1000" dirty="0">
                <a:solidFill>
                  <a:schemeClr val="bg1"/>
                </a:solidFill>
                <a:ea typeface="+mn-lt"/>
                <a:cs typeface="+mn-lt"/>
              </a:rPr>
              <a:t> ASN: 581 IPv4: 1075 IPv6: 562</a:t>
            </a:r>
            <a:r>
              <a:rPr lang="en-US" sz="1000" dirty="0">
                <a:solidFill>
                  <a:schemeClr val="bg1"/>
                </a:solidFill>
              </a:rPr>
              <a:t> S: 71</a:t>
            </a:r>
            <a:endParaRPr lang="en-US" dirty="0">
              <a:solidFill>
                <a:schemeClr val="bg1"/>
              </a:solidFill>
              <a:cs typeface="Calibri"/>
            </a:endParaRPr>
          </a:p>
        </p:txBody>
      </p:sp>
      <p:sp>
        <p:nvSpPr>
          <p:cNvPr id="18" name="TextBox 17">
            <a:extLst>
              <a:ext uri="{FF2B5EF4-FFF2-40B4-BE49-F238E27FC236}">
                <a16:creationId xmlns:a16="http://schemas.microsoft.com/office/drawing/2014/main" id="{CB1C049B-B25D-424A-98F4-EC23912854E2}"/>
              </a:ext>
            </a:extLst>
          </p:cNvPr>
          <p:cNvSpPr txBox="1"/>
          <p:nvPr/>
        </p:nvSpPr>
        <p:spPr>
          <a:xfrm>
            <a:off x="6199239" y="3827206"/>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rPr>
              <a:t>Each RIR received its last /8 IPv4 address block from IANA on 3 February 2011 </a:t>
            </a:r>
            <a:endParaRPr lang="en-US" sz="1200">
              <a:solidFill>
                <a:schemeClr val="bg1"/>
              </a:solidFill>
              <a:cs typeface="Calibri"/>
            </a:endParaRPr>
          </a:p>
        </p:txBody>
      </p:sp>
    </p:spTree>
    <p:extLst>
      <p:ext uri="{BB962C8B-B14F-4D97-AF65-F5344CB8AC3E}">
        <p14:creationId xmlns:p14="http://schemas.microsoft.com/office/powerpoint/2010/main" val="3681501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24F4-31D9-4670-B85A-07A8CA17812D}"/>
              </a:ext>
            </a:extLst>
          </p:cNvPr>
          <p:cNvSpPr>
            <a:spLocks noGrp="1"/>
          </p:cNvSpPr>
          <p:nvPr>
            <p:ph type="title"/>
          </p:nvPr>
        </p:nvSpPr>
        <p:spPr/>
        <p:txBody>
          <a:bodyPr/>
          <a:lstStyle/>
          <a:p>
            <a:r>
              <a:rPr lang="en-US" sz="3600" b="1" dirty="0">
                <a:cs typeface="Calibri Light"/>
              </a:rPr>
              <a:t>Distance Vector Routing (</a:t>
            </a:r>
            <a:r>
              <a:rPr lang="en-US" sz="3600" b="1" dirty="0" err="1">
                <a:cs typeface="Calibri Light"/>
              </a:rPr>
              <a:t>eg.</a:t>
            </a:r>
            <a:r>
              <a:rPr lang="en-US" sz="3600" b="1" dirty="0">
                <a:cs typeface="Calibri Light"/>
              </a:rPr>
              <a:t> RIP)</a:t>
            </a:r>
            <a:endParaRPr lang="en-US" dirty="0"/>
          </a:p>
        </p:txBody>
      </p:sp>
      <p:sp>
        <p:nvSpPr>
          <p:cNvPr id="4" name="Content Placeholder 3">
            <a:extLst>
              <a:ext uri="{FF2B5EF4-FFF2-40B4-BE49-F238E27FC236}">
                <a16:creationId xmlns:a16="http://schemas.microsoft.com/office/drawing/2014/main" id="{E6999D3F-4ECF-432A-8E9F-E6BEF7E7C5F3}"/>
              </a:ext>
            </a:extLst>
          </p:cNvPr>
          <p:cNvSpPr>
            <a:spLocks noGrp="1"/>
          </p:cNvSpPr>
          <p:nvPr>
            <p:ph sz="half" idx="2"/>
          </p:nvPr>
        </p:nvSpPr>
        <p:spPr/>
        <p:txBody>
          <a:bodyPr vert="horz" lIns="91440" tIns="45720" rIns="91440" bIns="45720" rtlCol="0" anchor="t">
            <a:normAutofit/>
          </a:bodyPr>
          <a:lstStyle/>
          <a:p>
            <a:r>
              <a:rPr lang="en-US" sz="1600" dirty="0">
                <a:cs typeface="Calibri"/>
              </a:rPr>
              <a:t>Find the </a:t>
            </a:r>
            <a:r>
              <a:rPr lang="en-US" sz="1600" b="1" dirty="0">
                <a:cs typeface="Calibri"/>
              </a:rPr>
              <a:t>least cost path</a:t>
            </a:r>
            <a:r>
              <a:rPr lang="en-US" sz="1600" dirty="0">
                <a:cs typeface="Calibri"/>
              </a:rPr>
              <a:t> between 2 nodes.</a:t>
            </a:r>
          </a:p>
          <a:p>
            <a:r>
              <a:rPr lang="en-US" sz="1600" dirty="0">
                <a:cs typeface="Calibri"/>
              </a:rPr>
              <a:t>Also called </a:t>
            </a:r>
            <a:r>
              <a:rPr lang="en-US" sz="1600" b="1" dirty="0">
                <a:cs typeface="Calibri"/>
              </a:rPr>
              <a:t>Bellman-Ford</a:t>
            </a:r>
            <a:r>
              <a:rPr lang="en-US" sz="1600" dirty="0">
                <a:cs typeface="Calibri"/>
              </a:rPr>
              <a:t> algorithm (distributed).</a:t>
            </a:r>
          </a:p>
          <a:p>
            <a:r>
              <a:rPr lang="en-US" sz="1600" dirty="0">
                <a:cs typeface="Calibri"/>
              </a:rPr>
              <a:t>Each node maintains a routing table.</a:t>
            </a:r>
          </a:p>
          <a:p>
            <a:r>
              <a:rPr lang="en-US" sz="1600" dirty="0">
                <a:cs typeface="Calibri"/>
              </a:rPr>
              <a:t>Originally used in </a:t>
            </a:r>
            <a:r>
              <a:rPr lang="en-US" sz="1600" b="1" dirty="0">
                <a:cs typeface="Calibri"/>
              </a:rPr>
              <a:t>ARPAnet, RIP</a:t>
            </a:r>
            <a:r>
              <a:rPr lang="en-US" sz="1600" dirty="0">
                <a:cs typeface="Calibri"/>
              </a:rPr>
              <a:t> (now used rarely).</a:t>
            </a:r>
          </a:p>
          <a:p>
            <a:endParaRPr lang="en-US" sz="1600" b="1" dirty="0">
              <a:cs typeface="Calibri"/>
            </a:endParaRPr>
          </a:p>
          <a:p>
            <a:r>
              <a:rPr lang="en-US" sz="1200" b="1" dirty="0">
                <a:cs typeface="Calibri"/>
              </a:rPr>
              <a:t>Initial</a:t>
            </a:r>
            <a:r>
              <a:rPr lang="en-US" sz="1200" dirty="0">
                <a:cs typeface="Calibri"/>
              </a:rPr>
              <a:t>: Distance (cost) to its </a:t>
            </a:r>
            <a:r>
              <a:rPr lang="en-US" sz="1200" dirty="0" err="1">
                <a:cs typeface="Calibri"/>
              </a:rPr>
              <a:t>neighbours</a:t>
            </a:r>
            <a:r>
              <a:rPr lang="en-US" sz="1200" dirty="0">
                <a:cs typeface="Calibri"/>
              </a:rPr>
              <a:t> is known.</a:t>
            </a:r>
            <a:endParaRPr lang="en-US" sz="1200">
              <a:cs typeface="Calibri"/>
            </a:endParaRPr>
          </a:p>
          <a:p>
            <a:r>
              <a:rPr lang="en-US" sz="1200" b="1" dirty="0">
                <a:cs typeface="Calibri"/>
              </a:rPr>
              <a:t>Goal</a:t>
            </a:r>
            <a:r>
              <a:rPr lang="en-US" sz="1200" dirty="0">
                <a:cs typeface="Calibri"/>
              </a:rPr>
              <a:t>: Distance to all </a:t>
            </a:r>
            <a:r>
              <a:rPr lang="en-US" sz="1200" dirty="0" err="1">
                <a:cs typeface="Calibri"/>
              </a:rPr>
              <a:t>neighbours</a:t>
            </a:r>
            <a:r>
              <a:rPr lang="en-US" sz="1200" dirty="0">
                <a:cs typeface="Calibri"/>
              </a:rPr>
              <a:t> &amp; next-hop known.</a:t>
            </a:r>
          </a:p>
          <a:p>
            <a:r>
              <a:rPr lang="en-US" sz="1200" dirty="0">
                <a:cs typeface="Calibri"/>
              </a:rPr>
              <a:t>Routing table info is shared with </a:t>
            </a:r>
            <a:r>
              <a:rPr lang="en-US" sz="1200" dirty="0" err="1">
                <a:cs typeface="Calibri"/>
              </a:rPr>
              <a:t>neighbours</a:t>
            </a:r>
            <a:r>
              <a:rPr lang="en-US" sz="1200" dirty="0">
                <a:cs typeface="Calibri"/>
              </a:rPr>
              <a:t> (except next-hop).</a:t>
            </a:r>
          </a:p>
          <a:p>
            <a:r>
              <a:rPr lang="en-US" sz="1200" dirty="0">
                <a:cs typeface="Calibri"/>
              </a:rPr>
              <a:t>On receiving message, routing table updated with min-cost path.</a:t>
            </a:r>
          </a:p>
          <a:p>
            <a:r>
              <a:rPr lang="en-US" sz="1200" dirty="0">
                <a:cs typeface="Calibri"/>
              </a:rPr>
              <a:t>After N rounds, N+1 hop paths become known.</a:t>
            </a:r>
          </a:p>
          <a:p>
            <a:endParaRPr lang="en-US" sz="1200" dirty="0">
              <a:cs typeface="Calibri"/>
            </a:endParaRPr>
          </a:p>
          <a:p>
            <a:r>
              <a:rPr lang="en-US" sz="1200" b="1" dirty="0">
                <a:cs typeface="Calibri"/>
              </a:rPr>
              <a:t>Triggered update</a:t>
            </a:r>
            <a:r>
              <a:rPr lang="en-US" sz="1200" dirty="0">
                <a:cs typeface="Calibri"/>
              </a:rPr>
              <a:t>: link / node failure or cost change</a:t>
            </a:r>
          </a:p>
          <a:p>
            <a:r>
              <a:rPr lang="en-US" sz="1200" b="1" dirty="0">
                <a:cs typeface="Calibri"/>
              </a:rPr>
              <a:t>Periodic update</a:t>
            </a:r>
            <a:r>
              <a:rPr lang="en-US" sz="1200" dirty="0">
                <a:cs typeface="Calibri"/>
              </a:rPr>
              <a:t>: Still alive, update DV if some route becomes invalid</a:t>
            </a:r>
          </a:p>
        </p:txBody>
      </p:sp>
      <p:pic>
        <p:nvPicPr>
          <p:cNvPr id="6" name="Picture 6" descr="Diagram, schematic&#10;&#10;Description automatically generated">
            <a:extLst>
              <a:ext uri="{FF2B5EF4-FFF2-40B4-BE49-F238E27FC236}">
                <a16:creationId xmlns:a16="http://schemas.microsoft.com/office/drawing/2014/main" id="{896906CC-1FB7-4C98-BDC2-36987B59901E}"/>
              </a:ext>
            </a:extLst>
          </p:cNvPr>
          <p:cNvPicPr>
            <a:picLocks noChangeAspect="1"/>
          </p:cNvPicPr>
          <p:nvPr/>
        </p:nvPicPr>
        <p:blipFill>
          <a:blip r:embed="rId2"/>
          <a:stretch>
            <a:fillRect/>
          </a:stretch>
        </p:blipFill>
        <p:spPr>
          <a:xfrm>
            <a:off x="2733367" y="1576644"/>
            <a:ext cx="3357715" cy="2057809"/>
          </a:xfrm>
          <a:prstGeom prst="rect">
            <a:avLst/>
          </a:prstGeom>
        </p:spPr>
      </p:pic>
      <p:pic>
        <p:nvPicPr>
          <p:cNvPr id="11" name="Picture 11" descr="Table&#10;&#10;Description automatically generated">
            <a:extLst>
              <a:ext uri="{FF2B5EF4-FFF2-40B4-BE49-F238E27FC236}">
                <a16:creationId xmlns:a16="http://schemas.microsoft.com/office/drawing/2014/main" id="{A864D8D5-BDD4-42EF-8238-EF2B9013369C}"/>
              </a:ext>
            </a:extLst>
          </p:cNvPr>
          <p:cNvPicPr>
            <a:picLocks noChangeAspect="1"/>
          </p:cNvPicPr>
          <p:nvPr/>
        </p:nvPicPr>
        <p:blipFill>
          <a:blip r:embed="rId3"/>
          <a:stretch>
            <a:fillRect/>
          </a:stretch>
        </p:blipFill>
        <p:spPr>
          <a:xfrm>
            <a:off x="78658" y="3798707"/>
            <a:ext cx="2743200" cy="2751038"/>
          </a:xfrm>
          <a:prstGeom prst="rect">
            <a:avLst/>
          </a:prstGeom>
        </p:spPr>
      </p:pic>
      <p:pic>
        <p:nvPicPr>
          <p:cNvPr id="14" name="Picture 14" descr="Table, Teams&#10;&#10;Description automatically generated">
            <a:extLst>
              <a:ext uri="{FF2B5EF4-FFF2-40B4-BE49-F238E27FC236}">
                <a16:creationId xmlns:a16="http://schemas.microsoft.com/office/drawing/2014/main" id="{1235BA1F-8B05-411B-B969-8CD7A492A890}"/>
              </a:ext>
            </a:extLst>
          </p:cNvPr>
          <p:cNvPicPr>
            <a:picLocks noGrp="1" noChangeAspect="1"/>
          </p:cNvPicPr>
          <p:nvPr>
            <p:ph sz="half" idx="1"/>
          </p:nvPr>
        </p:nvPicPr>
        <p:blipFill>
          <a:blip r:embed="rId4"/>
          <a:stretch>
            <a:fillRect/>
          </a:stretch>
        </p:blipFill>
        <p:spPr>
          <a:xfrm>
            <a:off x="74356" y="1573494"/>
            <a:ext cx="2653482" cy="2188600"/>
          </a:xfrm>
        </p:spPr>
      </p:pic>
      <p:pic>
        <p:nvPicPr>
          <p:cNvPr id="16" name="Picture 16" descr="A picture containing clock&#10;&#10;Description automatically generated">
            <a:extLst>
              <a:ext uri="{FF2B5EF4-FFF2-40B4-BE49-F238E27FC236}">
                <a16:creationId xmlns:a16="http://schemas.microsoft.com/office/drawing/2014/main" id="{5B5F08A3-8833-42C5-93A8-24EF05178887}"/>
              </a:ext>
            </a:extLst>
          </p:cNvPr>
          <p:cNvPicPr>
            <a:picLocks noChangeAspect="1"/>
          </p:cNvPicPr>
          <p:nvPr/>
        </p:nvPicPr>
        <p:blipFill>
          <a:blip r:embed="rId5"/>
          <a:stretch>
            <a:fillRect/>
          </a:stretch>
        </p:blipFill>
        <p:spPr>
          <a:xfrm>
            <a:off x="3261851" y="5864943"/>
            <a:ext cx="2743200" cy="265471"/>
          </a:xfrm>
          <a:prstGeom prst="rect">
            <a:avLst/>
          </a:prstGeom>
        </p:spPr>
      </p:pic>
      <p:pic>
        <p:nvPicPr>
          <p:cNvPr id="18" name="Picture 18" descr="A picture containing diagram&#10;&#10;Description automatically generated">
            <a:extLst>
              <a:ext uri="{FF2B5EF4-FFF2-40B4-BE49-F238E27FC236}">
                <a16:creationId xmlns:a16="http://schemas.microsoft.com/office/drawing/2014/main" id="{13D905E4-0E2A-44CA-A028-4D781EBB491F}"/>
              </a:ext>
            </a:extLst>
          </p:cNvPr>
          <p:cNvPicPr>
            <a:picLocks noChangeAspect="1"/>
          </p:cNvPicPr>
          <p:nvPr/>
        </p:nvPicPr>
        <p:blipFill>
          <a:blip r:embed="rId6"/>
          <a:stretch>
            <a:fillRect/>
          </a:stretch>
        </p:blipFill>
        <p:spPr>
          <a:xfrm>
            <a:off x="3267075" y="3875139"/>
            <a:ext cx="2609850" cy="1295400"/>
          </a:xfrm>
          <a:prstGeom prst="rect">
            <a:avLst/>
          </a:prstGeom>
        </p:spPr>
      </p:pic>
      <p:sp>
        <p:nvSpPr>
          <p:cNvPr id="19" name="TextBox 18">
            <a:extLst>
              <a:ext uri="{FF2B5EF4-FFF2-40B4-BE49-F238E27FC236}">
                <a16:creationId xmlns:a16="http://schemas.microsoft.com/office/drawing/2014/main" id="{C5BB2728-8CFD-4524-A01B-9F4DD136C6EE}"/>
              </a:ext>
            </a:extLst>
          </p:cNvPr>
          <p:cNvSpPr txBox="1"/>
          <p:nvPr/>
        </p:nvSpPr>
        <p:spPr>
          <a:xfrm>
            <a:off x="2593565" y="5174532"/>
            <a:ext cx="38247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Periodic update helps when a route becomes invalid</a:t>
            </a:r>
            <a:endParaRPr lang="en-US" sz="1200" dirty="0">
              <a:cs typeface="Calibri"/>
            </a:endParaRPr>
          </a:p>
        </p:txBody>
      </p:sp>
      <p:sp>
        <p:nvSpPr>
          <p:cNvPr id="20" name="TextBox 19">
            <a:extLst>
              <a:ext uri="{FF2B5EF4-FFF2-40B4-BE49-F238E27FC236}">
                <a16:creationId xmlns:a16="http://schemas.microsoft.com/office/drawing/2014/main" id="{2F23BB38-48D8-44D4-9AFF-D1F6D48B14AC}"/>
              </a:ext>
            </a:extLst>
          </p:cNvPr>
          <p:cNvSpPr txBox="1"/>
          <p:nvPr/>
        </p:nvSpPr>
        <p:spPr>
          <a:xfrm>
            <a:off x="2593564" y="6133176"/>
            <a:ext cx="38247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Bellman-Ford distance update equation</a:t>
            </a:r>
            <a:endParaRPr lang="en-US" dirty="0"/>
          </a:p>
        </p:txBody>
      </p:sp>
    </p:spTree>
    <p:extLst>
      <p:ext uri="{BB962C8B-B14F-4D97-AF65-F5344CB8AC3E}">
        <p14:creationId xmlns:p14="http://schemas.microsoft.com/office/powerpoint/2010/main" val="2272800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ackground pattern&#10;&#10;Description automatically generated">
            <a:extLst>
              <a:ext uri="{FF2B5EF4-FFF2-40B4-BE49-F238E27FC236}">
                <a16:creationId xmlns:a16="http://schemas.microsoft.com/office/drawing/2014/main" id="{B35E3283-3CBB-4BD8-8C4A-86CE820636A0}"/>
              </a:ext>
            </a:extLst>
          </p:cNvPr>
          <p:cNvPicPr>
            <a:picLocks noChangeAspect="1"/>
          </p:cNvPicPr>
          <p:nvPr/>
        </p:nvPicPr>
        <p:blipFill>
          <a:blip r:embed="rId2"/>
          <a:stretch>
            <a:fillRect/>
          </a:stretch>
        </p:blipFill>
        <p:spPr>
          <a:xfrm>
            <a:off x="21034" y="-4916"/>
            <a:ext cx="3030512" cy="6867832"/>
          </a:xfrm>
          <a:prstGeom prst="rect">
            <a:avLst/>
          </a:prstGeom>
        </p:spPr>
      </p:pic>
      <p:pic>
        <p:nvPicPr>
          <p:cNvPr id="3" name="Picture 7" descr="Background pattern&#10;&#10;Description automatically generated">
            <a:extLst>
              <a:ext uri="{FF2B5EF4-FFF2-40B4-BE49-F238E27FC236}">
                <a16:creationId xmlns:a16="http://schemas.microsoft.com/office/drawing/2014/main" id="{667A7018-6A6D-4A72-9914-B11C9D55FEEE}"/>
              </a:ext>
            </a:extLst>
          </p:cNvPr>
          <p:cNvPicPr>
            <a:picLocks noChangeAspect="1"/>
          </p:cNvPicPr>
          <p:nvPr/>
        </p:nvPicPr>
        <p:blipFill>
          <a:blip r:embed="rId3"/>
          <a:stretch>
            <a:fillRect/>
          </a:stretch>
        </p:blipFill>
        <p:spPr>
          <a:xfrm>
            <a:off x="3053930" y="-4916"/>
            <a:ext cx="3011559" cy="6867832"/>
          </a:xfrm>
          <a:prstGeom prst="rect">
            <a:avLst/>
          </a:prstGeom>
        </p:spPr>
      </p:pic>
      <p:pic>
        <p:nvPicPr>
          <p:cNvPr id="8" name="Picture 8" descr="Background pattern&#10;&#10;Description automatically generated">
            <a:extLst>
              <a:ext uri="{FF2B5EF4-FFF2-40B4-BE49-F238E27FC236}">
                <a16:creationId xmlns:a16="http://schemas.microsoft.com/office/drawing/2014/main" id="{C9963096-3DCD-4A00-AC3A-F6D2D0C0E109}"/>
              </a:ext>
            </a:extLst>
          </p:cNvPr>
          <p:cNvPicPr>
            <a:picLocks noChangeAspect="1"/>
          </p:cNvPicPr>
          <p:nvPr/>
        </p:nvPicPr>
        <p:blipFill>
          <a:blip r:embed="rId4"/>
          <a:stretch>
            <a:fillRect/>
          </a:stretch>
        </p:blipFill>
        <p:spPr>
          <a:xfrm>
            <a:off x="6073656" y="-4916"/>
            <a:ext cx="2982074" cy="6867832"/>
          </a:xfrm>
          <a:prstGeom prst="rect">
            <a:avLst/>
          </a:prstGeom>
        </p:spPr>
      </p:pic>
      <p:pic>
        <p:nvPicPr>
          <p:cNvPr id="9" name="Picture 9" descr="Background pattern&#10;&#10;Description automatically generated">
            <a:extLst>
              <a:ext uri="{FF2B5EF4-FFF2-40B4-BE49-F238E27FC236}">
                <a16:creationId xmlns:a16="http://schemas.microsoft.com/office/drawing/2014/main" id="{69C3D6A7-A01C-481E-A78A-51880C93901D}"/>
              </a:ext>
            </a:extLst>
          </p:cNvPr>
          <p:cNvPicPr>
            <a:picLocks noChangeAspect="1"/>
          </p:cNvPicPr>
          <p:nvPr/>
        </p:nvPicPr>
        <p:blipFill>
          <a:blip r:embed="rId5"/>
          <a:stretch>
            <a:fillRect/>
          </a:stretch>
        </p:blipFill>
        <p:spPr>
          <a:xfrm>
            <a:off x="9062797" y="-4916"/>
            <a:ext cx="2976889" cy="6867831"/>
          </a:xfrm>
          <a:prstGeom prst="rect">
            <a:avLst/>
          </a:prstGeom>
        </p:spPr>
      </p:pic>
      <p:sp>
        <p:nvSpPr>
          <p:cNvPr id="11" name="TextBox 10">
            <a:extLst>
              <a:ext uri="{FF2B5EF4-FFF2-40B4-BE49-F238E27FC236}">
                <a16:creationId xmlns:a16="http://schemas.microsoft.com/office/drawing/2014/main" id="{58788CD2-B48C-40DF-B4F0-A28FFF0EB790}"/>
              </a:ext>
            </a:extLst>
          </p:cNvPr>
          <p:cNvSpPr txBox="1"/>
          <p:nvPr/>
        </p:nvSpPr>
        <p:spPr>
          <a:xfrm>
            <a:off x="17206" y="117249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3779</a:t>
            </a:r>
            <a:r>
              <a:rPr lang="en-US" sz="1000" dirty="0">
                <a:solidFill>
                  <a:schemeClr val="bg1"/>
                </a:solidFill>
                <a:ea typeface="+mn-lt"/>
                <a:cs typeface="+mn-lt"/>
              </a:rPr>
              <a:t> ASN: 306 IPv4: 744 IPv6: 255</a:t>
            </a:r>
            <a:r>
              <a:rPr lang="en-US" sz="1000" dirty="0">
                <a:solidFill>
                  <a:schemeClr val="bg1"/>
                </a:solidFill>
              </a:rPr>
              <a:t> S: 68</a:t>
            </a:r>
            <a:endParaRPr lang="en-US" dirty="0">
              <a:solidFill>
                <a:schemeClr val="bg1"/>
              </a:solidFill>
              <a:cs typeface="Calibri"/>
            </a:endParaRPr>
          </a:p>
        </p:txBody>
      </p:sp>
      <p:sp>
        <p:nvSpPr>
          <p:cNvPr id="13" name="TextBox 12">
            <a:extLst>
              <a:ext uri="{FF2B5EF4-FFF2-40B4-BE49-F238E27FC236}">
                <a16:creationId xmlns:a16="http://schemas.microsoft.com/office/drawing/2014/main" id="{DA1252FA-8209-4EAC-AF4C-515A5AC55C0A}"/>
              </a:ext>
            </a:extLst>
          </p:cNvPr>
          <p:cNvSpPr txBox="1"/>
          <p:nvPr/>
        </p:nvSpPr>
        <p:spPr>
          <a:xfrm>
            <a:off x="3040626" y="117249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4051</a:t>
            </a:r>
            <a:r>
              <a:rPr lang="en-US" sz="1000" dirty="0">
                <a:solidFill>
                  <a:schemeClr val="bg1"/>
                </a:solidFill>
                <a:ea typeface="+mn-lt"/>
                <a:cs typeface="+mn-lt"/>
              </a:rPr>
              <a:t> ASN: 646 IPv4: 3914 IPv6: 484</a:t>
            </a:r>
            <a:r>
              <a:rPr lang="en-US" sz="1000" dirty="0">
                <a:solidFill>
                  <a:schemeClr val="bg1"/>
                </a:solidFill>
              </a:rPr>
              <a:t> S: 70</a:t>
            </a:r>
            <a:endParaRPr lang="en-US" dirty="0">
              <a:solidFill>
                <a:schemeClr val="bg1"/>
              </a:solidFill>
              <a:cs typeface="Calibri"/>
            </a:endParaRPr>
          </a:p>
        </p:txBody>
      </p:sp>
      <p:sp>
        <p:nvSpPr>
          <p:cNvPr id="15" name="TextBox 14">
            <a:extLst>
              <a:ext uri="{FF2B5EF4-FFF2-40B4-BE49-F238E27FC236}">
                <a16:creationId xmlns:a16="http://schemas.microsoft.com/office/drawing/2014/main" id="{7326356E-64BD-427D-82E9-5F9324C69B45}"/>
              </a:ext>
            </a:extLst>
          </p:cNvPr>
          <p:cNvSpPr txBox="1"/>
          <p:nvPr/>
        </p:nvSpPr>
        <p:spPr>
          <a:xfrm>
            <a:off x="6076335" y="117249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5268</a:t>
            </a:r>
            <a:r>
              <a:rPr lang="en-US" sz="1000" dirty="0">
                <a:solidFill>
                  <a:schemeClr val="bg1"/>
                </a:solidFill>
                <a:ea typeface="+mn-lt"/>
                <a:cs typeface="+mn-lt"/>
              </a:rPr>
              <a:t> ASN: 881 IPv4: 4498 IPv6: 785</a:t>
            </a:r>
            <a:r>
              <a:rPr lang="en-US" sz="1000" dirty="0">
                <a:solidFill>
                  <a:schemeClr val="bg1"/>
                </a:solidFill>
              </a:rPr>
              <a:t> S: 76</a:t>
            </a:r>
            <a:endParaRPr lang="en-US" dirty="0">
              <a:solidFill>
                <a:schemeClr val="bg1"/>
              </a:solidFill>
              <a:cs typeface="Calibri"/>
            </a:endParaRPr>
          </a:p>
        </p:txBody>
      </p:sp>
      <p:sp>
        <p:nvSpPr>
          <p:cNvPr id="17" name="TextBox 16">
            <a:extLst>
              <a:ext uri="{FF2B5EF4-FFF2-40B4-BE49-F238E27FC236}">
                <a16:creationId xmlns:a16="http://schemas.microsoft.com/office/drawing/2014/main" id="{B9F5EA5E-9BEA-4866-8305-5D2E8C419E77}"/>
              </a:ext>
            </a:extLst>
          </p:cNvPr>
          <p:cNvSpPr txBox="1"/>
          <p:nvPr/>
        </p:nvSpPr>
        <p:spPr>
          <a:xfrm>
            <a:off x="9062884" y="117249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5994</a:t>
            </a:r>
            <a:r>
              <a:rPr lang="en-US" sz="1000" dirty="0">
                <a:solidFill>
                  <a:schemeClr val="bg1"/>
                </a:solidFill>
                <a:ea typeface="+mn-lt"/>
                <a:cs typeface="+mn-lt"/>
              </a:rPr>
              <a:t> ASN: 881 IPv4: 4498 IPv6: 785</a:t>
            </a:r>
            <a:r>
              <a:rPr lang="en-US" sz="1000" dirty="0">
                <a:solidFill>
                  <a:schemeClr val="bg1"/>
                </a:solidFill>
              </a:rPr>
              <a:t> S: 75</a:t>
            </a:r>
            <a:endParaRPr lang="en-US" dirty="0">
              <a:solidFill>
                <a:schemeClr val="bg1"/>
              </a:solidFill>
              <a:cs typeface="Calibri"/>
            </a:endParaRPr>
          </a:p>
        </p:txBody>
      </p:sp>
    </p:spTree>
    <p:extLst>
      <p:ext uri="{BB962C8B-B14F-4D97-AF65-F5344CB8AC3E}">
        <p14:creationId xmlns:p14="http://schemas.microsoft.com/office/powerpoint/2010/main" val="1554834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C33F22FC-2974-4531-B34F-EB3FC287CB1D}"/>
              </a:ext>
            </a:extLst>
          </p:cNvPr>
          <p:cNvPicPr>
            <a:picLocks noChangeAspect="1"/>
          </p:cNvPicPr>
          <p:nvPr/>
        </p:nvPicPr>
        <p:blipFill>
          <a:blip r:embed="rId2"/>
          <a:stretch>
            <a:fillRect/>
          </a:stretch>
        </p:blipFill>
        <p:spPr>
          <a:xfrm>
            <a:off x="56189" y="-4916"/>
            <a:ext cx="2997073" cy="6867832"/>
          </a:xfrm>
          <a:prstGeom prst="rect">
            <a:avLst/>
          </a:prstGeom>
        </p:spPr>
      </p:pic>
      <p:pic>
        <p:nvPicPr>
          <p:cNvPr id="5" name="Picture 5" descr="Background pattern&#10;&#10;Description automatically generated">
            <a:extLst>
              <a:ext uri="{FF2B5EF4-FFF2-40B4-BE49-F238E27FC236}">
                <a16:creationId xmlns:a16="http://schemas.microsoft.com/office/drawing/2014/main" id="{8D4A7688-16AF-4208-95DD-D0A0FB99D15A}"/>
              </a:ext>
            </a:extLst>
          </p:cNvPr>
          <p:cNvPicPr>
            <a:picLocks noChangeAspect="1"/>
          </p:cNvPicPr>
          <p:nvPr/>
        </p:nvPicPr>
        <p:blipFill>
          <a:blip r:embed="rId3"/>
          <a:stretch>
            <a:fillRect/>
          </a:stretch>
        </p:blipFill>
        <p:spPr>
          <a:xfrm>
            <a:off x="3039137" y="-4916"/>
            <a:ext cx="3053436" cy="6867832"/>
          </a:xfrm>
          <a:prstGeom prst="rect">
            <a:avLst/>
          </a:prstGeom>
        </p:spPr>
      </p:pic>
      <p:pic>
        <p:nvPicPr>
          <p:cNvPr id="6" name="Picture 6" descr="Background pattern&#10;&#10;Description automatically generated">
            <a:extLst>
              <a:ext uri="{FF2B5EF4-FFF2-40B4-BE49-F238E27FC236}">
                <a16:creationId xmlns:a16="http://schemas.microsoft.com/office/drawing/2014/main" id="{347110E0-3940-4E3D-B138-60FD2FEA9C46}"/>
              </a:ext>
            </a:extLst>
          </p:cNvPr>
          <p:cNvPicPr>
            <a:picLocks noChangeAspect="1"/>
          </p:cNvPicPr>
          <p:nvPr/>
        </p:nvPicPr>
        <p:blipFill>
          <a:blip r:embed="rId4"/>
          <a:stretch>
            <a:fillRect/>
          </a:stretch>
        </p:blipFill>
        <p:spPr>
          <a:xfrm>
            <a:off x="6100528" y="-4916"/>
            <a:ext cx="3038944" cy="6867832"/>
          </a:xfrm>
          <a:prstGeom prst="rect">
            <a:avLst/>
          </a:prstGeom>
        </p:spPr>
      </p:pic>
      <p:sp>
        <p:nvSpPr>
          <p:cNvPr id="7" name="TextBox 6">
            <a:extLst>
              <a:ext uri="{FF2B5EF4-FFF2-40B4-BE49-F238E27FC236}">
                <a16:creationId xmlns:a16="http://schemas.microsoft.com/office/drawing/2014/main" id="{707C48EC-18FD-43A6-89B6-E1A555C1D8E2}"/>
              </a:ext>
            </a:extLst>
          </p:cNvPr>
          <p:cNvSpPr txBox="1"/>
          <p:nvPr/>
        </p:nvSpPr>
        <p:spPr>
          <a:xfrm>
            <a:off x="54077" y="119707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6557</a:t>
            </a:r>
            <a:r>
              <a:rPr lang="en-US" sz="1000" dirty="0">
                <a:solidFill>
                  <a:schemeClr val="bg1"/>
                </a:solidFill>
                <a:ea typeface="+mn-lt"/>
                <a:cs typeface="+mn-lt"/>
              </a:rPr>
              <a:t> ASN: 1226 IPv4: 2235 IPv6: 1377</a:t>
            </a:r>
            <a:r>
              <a:rPr lang="en-US" sz="1000" dirty="0">
                <a:solidFill>
                  <a:schemeClr val="bg1"/>
                </a:solidFill>
              </a:rPr>
              <a:t> S: 77</a:t>
            </a:r>
            <a:endParaRPr lang="en-US" dirty="0">
              <a:solidFill>
                <a:schemeClr val="bg1"/>
              </a:solidFill>
              <a:cs typeface="Calibri"/>
            </a:endParaRPr>
          </a:p>
        </p:txBody>
      </p:sp>
      <p:sp>
        <p:nvSpPr>
          <p:cNvPr id="12" name="TextBox 11">
            <a:extLst>
              <a:ext uri="{FF2B5EF4-FFF2-40B4-BE49-F238E27FC236}">
                <a16:creationId xmlns:a16="http://schemas.microsoft.com/office/drawing/2014/main" id="{96EBA08A-D44D-4D1F-AB8E-AE197ADE888C}"/>
              </a:ext>
            </a:extLst>
          </p:cNvPr>
          <p:cNvSpPr txBox="1"/>
          <p:nvPr/>
        </p:nvSpPr>
        <p:spPr>
          <a:xfrm>
            <a:off x="3040626" y="119707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7162</a:t>
            </a:r>
            <a:r>
              <a:rPr lang="en-US" sz="1000" dirty="0">
                <a:solidFill>
                  <a:schemeClr val="bg1"/>
                </a:solidFill>
                <a:ea typeface="+mn-lt"/>
                <a:cs typeface="+mn-lt"/>
              </a:rPr>
              <a:t> ASN: 912 IPv4: 2199 IPv6: 1430</a:t>
            </a:r>
            <a:r>
              <a:rPr lang="en-US" sz="1000" dirty="0">
                <a:solidFill>
                  <a:schemeClr val="bg1"/>
                </a:solidFill>
              </a:rPr>
              <a:t> S: 80</a:t>
            </a:r>
            <a:endParaRPr lang="en-US" dirty="0">
              <a:solidFill>
                <a:schemeClr val="bg1"/>
              </a:solidFill>
              <a:cs typeface="Calibri"/>
            </a:endParaRPr>
          </a:p>
        </p:txBody>
      </p:sp>
      <p:sp>
        <p:nvSpPr>
          <p:cNvPr id="14" name="TextBox 13">
            <a:extLst>
              <a:ext uri="{FF2B5EF4-FFF2-40B4-BE49-F238E27FC236}">
                <a16:creationId xmlns:a16="http://schemas.microsoft.com/office/drawing/2014/main" id="{0D9DB1EA-7CF2-4C1F-A7CD-7142266638FB}"/>
              </a:ext>
            </a:extLst>
          </p:cNvPr>
          <p:cNvSpPr txBox="1"/>
          <p:nvPr/>
        </p:nvSpPr>
        <p:spPr>
          <a:xfrm>
            <a:off x="6125497" y="1197075"/>
            <a:ext cx="298900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M: 7776</a:t>
            </a:r>
            <a:r>
              <a:rPr lang="en-US" sz="1000" dirty="0">
                <a:solidFill>
                  <a:schemeClr val="bg1"/>
                </a:solidFill>
                <a:ea typeface="+mn-lt"/>
                <a:cs typeface="+mn-lt"/>
              </a:rPr>
              <a:t> ASN: 1560 IPv4: 2027 IPv6: 1472</a:t>
            </a:r>
            <a:r>
              <a:rPr lang="en-US" sz="1000" dirty="0">
                <a:solidFill>
                  <a:schemeClr val="bg1"/>
                </a:solidFill>
              </a:rPr>
              <a:t> S: 77</a:t>
            </a:r>
            <a:endParaRPr lang="en-US" dirty="0">
              <a:solidFill>
                <a:schemeClr val="bg1"/>
              </a:solidFill>
              <a:cs typeface="Calibri"/>
            </a:endParaRPr>
          </a:p>
        </p:txBody>
      </p:sp>
      <p:sp>
        <p:nvSpPr>
          <p:cNvPr id="15" name="TextBox 14">
            <a:extLst>
              <a:ext uri="{FF2B5EF4-FFF2-40B4-BE49-F238E27FC236}">
                <a16:creationId xmlns:a16="http://schemas.microsoft.com/office/drawing/2014/main" id="{1400E8A9-F0EB-4CFF-B4C3-468C43B68B02}"/>
              </a:ext>
            </a:extLst>
          </p:cNvPr>
          <p:cNvSpPr txBox="1"/>
          <p:nvPr/>
        </p:nvSpPr>
        <p:spPr>
          <a:xfrm>
            <a:off x="3188110" y="3814915"/>
            <a:ext cx="274320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chemeClr val="bg1"/>
                </a:solidFill>
                <a:ea typeface="+mn-lt"/>
                <a:cs typeface="+mn-lt"/>
              </a:rPr>
              <a:t>IPv6 adoption increased, with the proportion of Members holding IPv6 resources reaching 61% and total IPv6 capability reaching 22%</a:t>
            </a:r>
            <a:endParaRPr lang="en-US" sz="1100">
              <a:solidFill>
                <a:schemeClr val="bg1"/>
              </a:solidFill>
              <a:cs typeface="Calibri"/>
            </a:endParaRPr>
          </a:p>
        </p:txBody>
      </p:sp>
    </p:spTree>
    <p:extLst>
      <p:ext uri="{BB962C8B-B14F-4D97-AF65-F5344CB8AC3E}">
        <p14:creationId xmlns:p14="http://schemas.microsoft.com/office/powerpoint/2010/main" val="589511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ble&#10;&#10;Description automatically generated">
            <a:extLst>
              <a:ext uri="{FF2B5EF4-FFF2-40B4-BE49-F238E27FC236}">
                <a16:creationId xmlns:a16="http://schemas.microsoft.com/office/drawing/2014/main" id="{0EF4CABC-B4ED-4033-A770-4BF61DF5D50D}"/>
              </a:ext>
            </a:extLst>
          </p:cNvPr>
          <p:cNvPicPr>
            <a:picLocks noChangeAspect="1"/>
          </p:cNvPicPr>
          <p:nvPr/>
        </p:nvPicPr>
        <p:blipFill>
          <a:blip r:embed="rId2"/>
          <a:stretch>
            <a:fillRect/>
          </a:stretch>
        </p:blipFill>
        <p:spPr>
          <a:xfrm>
            <a:off x="8706466" y="3090866"/>
            <a:ext cx="3124199" cy="577943"/>
          </a:xfrm>
          <a:prstGeom prst="rect">
            <a:avLst/>
          </a:prstGeom>
        </p:spPr>
      </p:pic>
      <p:sp>
        <p:nvSpPr>
          <p:cNvPr id="2" name="Title 1">
            <a:extLst>
              <a:ext uri="{FF2B5EF4-FFF2-40B4-BE49-F238E27FC236}">
                <a16:creationId xmlns:a16="http://schemas.microsoft.com/office/drawing/2014/main" id="{FF8D5393-F59B-43BA-881E-F0F67F6DD345}"/>
              </a:ext>
            </a:extLst>
          </p:cNvPr>
          <p:cNvSpPr>
            <a:spLocks noGrp="1"/>
          </p:cNvSpPr>
          <p:nvPr>
            <p:ph type="title"/>
          </p:nvPr>
        </p:nvSpPr>
        <p:spPr/>
        <p:txBody>
          <a:bodyPr/>
          <a:lstStyle/>
          <a:p>
            <a:r>
              <a:rPr lang="en-US" sz="3600" b="1" dirty="0">
                <a:cs typeface="Calibri Light"/>
              </a:rPr>
              <a:t>Multicast Flooding</a:t>
            </a:r>
            <a:endParaRPr lang="en-US" dirty="0"/>
          </a:p>
        </p:txBody>
      </p:sp>
      <p:pic>
        <p:nvPicPr>
          <p:cNvPr id="9" name="Picture 9" descr="Diagram&#10;&#10;Description automatically generated">
            <a:extLst>
              <a:ext uri="{FF2B5EF4-FFF2-40B4-BE49-F238E27FC236}">
                <a16:creationId xmlns:a16="http://schemas.microsoft.com/office/drawing/2014/main" id="{5A958930-E350-4DA5-A6CA-37B2BEFCB0E9}"/>
              </a:ext>
            </a:extLst>
          </p:cNvPr>
          <p:cNvPicPr>
            <a:picLocks noGrp="1" noChangeAspect="1"/>
          </p:cNvPicPr>
          <p:nvPr>
            <p:ph sz="half" idx="1"/>
          </p:nvPr>
        </p:nvPicPr>
        <p:blipFill>
          <a:blip r:embed="rId3"/>
          <a:stretch>
            <a:fillRect/>
          </a:stretch>
        </p:blipFill>
        <p:spPr>
          <a:xfrm>
            <a:off x="1094606" y="1527253"/>
            <a:ext cx="4140302" cy="2330244"/>
          </a:xfrm>
        </p:spPr>
      </p:pic>
      <p:sp>
        <p:nvSpPr>
          <p:cNvPr id="4" name="Content Placeholder 3">
            <a:extLst>
              <a:ext uri="{FF2B5EF4-FFF2-40B4-BE49-F238E27FC236}">
                <a16:creationId xmlns:a16="http://schemas.microsoft.com/office/drawing/2014/main" id="{66E40718-B1DD-4EA0-8203-F079747E137A}"/>
              </a:ext>
            </a:extLst>
          </p:cNvPr>
          <p:cNvSpPr>
            <a:spLocks noGrp="1"/>
          </p:cNvSpPr>
          <p:nvPr>
            <p:ph sz="half" idx="2"/>
          </p:nvPr>
        </p:nvSpPr>
        <p:spPr/>
        <p:txBody>
          <a:bodyPr vert="horz" lIns="91440" tIns="45720" rIns="91440" bIns="45720" rtlCol="0" anchor="t">
            <a:normAutofit/>
          </a:bodyPr>
          <a:lstStyle/>
          <a:p>
            <a:r>
              <a:rPr lang="en-US" sz="1600" dirty="0">
                <a:cs typeface="Calibri"/>
              </a:rPr>
              <a:t>Router / Host sends packet on </a:t>
            </a:r>
            <a:r>
              <a:rPr lang="en-US" sz="1600" b="1" dirty="0">
                <a:cs typeface="Calibri"/>
              </a:rPr>
              <a:t>all interfaces</a:t>
            </a:r>
            <a:r>
              <a:rPr lang="en-US" sz="1600" dirty="0">
                <a:cs typeface="Calibri"/>
              </a:rPr>
              <a:t>.</a:t>
            </a:r>
          </a:p>
          <a:p>
            <a:r>
              <a:rPr lang="en-US" sz="1600" dirty="0">
                <a:cs typeface="Calibri"/>
              </a:rPr>
              <a:t>If router has been seen packet before, its discarded.</a:t>
            </a:r>
          </a:p>
          <a:p>
            <a:r>
              <a:rPr lang="en-US" sz="1600" dirty="0">
                <a:cs typeface="Calibri"/>
              </a:rPr>
              <a:t>Used on </a:t>
            </a:r>
            <a:r>
              <a:rPr lang="en-US" sz="1600" b="1" dirty="0">
                <a:cs typeface="Calibri"/>
              </a:rPr>
              <a:t>local network</a:t>
            </a:r>
            <a:r>
              <a:rPr lang="en-US" sz="1600" dirty="0">
                <a:cs typeface="Calibri"/>
              </a:rPr>
              <a:t> for multicast communication.</a:t>
            </a:r>
          </a:p>
          <a:p>
            <a:r>
              <a:rPr lang="en-US" sz="1600" dirty="0">
                <a:cs typeface="Calibri"/>
              </a:rPr>
              <a:t>Filtering can be done with </a:t>
            </a:r>
            <a:r>
              <a:rPr lang="en-US" sz="1600" b="1" dirty="0">
                <a:cs typeface="Calibri"/>
              </a:rPr>
              <a:t>Multicast MAC address</a:t>
            </a:r>
            <a:r>
              <a:rPr lang="en-US" sz="1600" dirty="0">
                <a:cs typeface="Calibri"/>
              </a:rPr>
              <a:t>.</a:t>
            </a:r>
          </a:p>
        </p:txBody>
      </p:sp>
      <p:pic>
        <p:nvPicPr>
          <p:cNvPr id="6" name="Picture 12" descr="A picture containing table&#10;&#10;Description automatically generated">
            <a:extLst>
              <a:ext uri="{FF2B5EF4-FFF2-40B4-BE49-F238E27FC236}">
                <a16:creationId xmlns:a16="http://schemas.microsoft.com/office/drawing/2014/main" id="{E803D7AF-23A0-41FA-8FDC-9738473FCA6C}"/>
              </a:ext>
            </a:extLst>
          </p:cNvPr>
          <p:cNvPicPr>
            <a:picLocks noChangeAspect="1"/>
          </p:cNvPicPr>
          <p:nvPr/>
        </p:nvPicPr>
        <p:blipFill>
          <a:blip r:embed="rId4"/>
          <a:stretch>
            <a:fillRect/>
          </a:stretch>
        </p:blipFill>
        <p:spPr>
          <a:xfrm>
            <a:off x="6103374" y="3602933"/>
            <a:ext cx="5540477" cy="3242495"/>
          </a:xfrm>
          <a:prstGeom prst="rect">
            <a:avLst/>
          </a:prstGeom>
        </p:spPr>
      </p:pic>
      <p:pic>
        <p:nvPicPr>
          <p:cNvPr id="10" name="Picture 10" descr="Diagram&#10;&#10;Description automatically generated">
            <a:extLst>
              <a:ext uri="{FF2B5EF4-FFF2-40B4-BE49-F238E27FC236}">
                <a16:creationId xmlns:a16="http://schemas.microsoft.com/office/drawing/2014/main" id="{00B50AC1-EA8D-48E7-9968-208E44C493E0}"/>
              </a:ext>
            </a:extLst>
          </p:cNvPr>
          <p:cNvPicPr>
            <a:picLocks noChangeAspect="1"/>
          </p:cNvPicPr>
          <p:nvPr/>
        </p:nvPicPr>
        <p:blipFill>
          <a:blip r:embed="rId5"/>
          <a:stretch>
            <a:fillRect/>
          </a:stretch>
        </p:blipFill>
        <p:spPr>
          <a:xfrm>
            <a:off x="1098755" y="4229845"/>
            <a:ext cx="4132007" cy="2331214"/>
          </a:xfrm>
          <a:prstGeom prst="rect">
            <a:avLst/>
          </a:prstGeom>
        </p:spPr>
      </p:pic>
      <p:sp>
        <p:nvSpPr>
          <p:cNvPr id="11" name="TextBox 10">
            <a:extLst>
              <a:ext uri="{FF2B5EF4-FFF2-40B4-BE49-F238E27FC236}">
                <a16:creationId xmlns:a16="http://schemas.microsoft.com/office/drawing/2014/main" id="{BD38CACC-697F-4D61-A3E7-43CB1FCAF5D3}"/>
              </a:ext>
            </a:extLst>
          </p:cNvPr>
          <p:cNvSpPr txBox="1"/>
          <p:nvPr/>
        </p:nvSpPr>
        <p:spPr>
          <a:xfrm>
            <a:off x="1627239" y="3864076"/>
            <a:ext cx="30627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Each Host Receives the Multicast Stream</a:t>
            </a:r>
            <a:endParaRPr lang="en-US" sz="1200" dirty="0">
              <a:cs typeface="Calibri"/>
            </a:endParaRPr>
          </a:p>
        </p:txBody>
      </p:sp>
      <p:sp>
        <p:nvSpPr>
          <p:cNvPr id="12" name="TextBox 11">
            <a:extLst>
              <a:ext uri="{FF2B5EF4-FFF2-40B4-BE49-F238E27FC236}">
                <a16:creationId xmlns:a16="http://schemas.microsoft.com/office/drawing/2014/main" id="{4B336E2D-4E9A-4F94-A79A-EB93D21338E5}"/>
              </a:ext>
            </a:extLst>
          </p:cNvPr>
          <p:cNvSpPr txBox="1"/>
          <p:nvPr/>
        </p:nvSpPr>
        <p:spPr>
          <a:xfrm>
            <a:off x="398206" y="6567946"/>
            <a:ext cx="552081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Multicast Stream is filtered by Switch through Multicast MAC address </a:t>
            </a:r>
            <a:endParaRPr lang="en-US" sz="1200" dirty="0">
              <a:cs typeface="Calibri"/>
            </a:endParaRPr>
          </a:p>
        </p:txBody>
      </p:sp>
    </p:spTree>
    <p:extLst>
      <p:ext uri="{BB962C8B-B14F-4D97-AF65-F5344CB8AC3E}">
        <p14:creationId xmlns:p14="http://schemas.microsoft.com/office/powerpoint/2010/main" val="196268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AF5AB869-A594-46BB-910A-7976A61D5748}"/>
              </a:ext>
            </a:extLst>
          </p:cNvPr>
          <p:cNvPicPr>
            <a:picLocks noGrp="1" noChangeAspect="1"/>
          </p:cNvPicPr>
          <p:nvPr>
            <p:ph sz="half" idx="1"/>
          </p:nvPr>
        </p:nvPicPr>
        <p:blipFill>
          <a:blip r:embed="rId2"/>
          <a:stretch>
            <a:fillRect/>
          </a:stretch>
        </p:blipFill>
        <p:spPr>
          <a:xfrm>
            <a:off x="260555" y="1203593"/>
            <a:ext cx="4997245" cy="2621141"/>
          </a:xfrm>
        </p:spPr>
      </p:pic>
      <p:sp>
        <p:nvSpPr>
          <p:cNvPr id="2" name="Title 1">
            <a:extLst>
              <a:ext uri="{FF2B5EF4-FFF2-40B4-BE49-F238E27FC236}">
                <a16:creationId xmlns:a16="http://schemas.microsoft.com/office/drawing/2014/main" id="{94E9EA1B-3174-458E-B6B7-10EB9ECDBDBD}"/>
              </a:ext>
            </a:extLst>
          </p:cNvPr>
          <p:cNvSpPr>
            <a:spLocks noGrp="1"/>
          </p:cNvSpPr>
          <p:nvPr>
            <p:ph type="title"/>
          </p:nvPr>
        </p:nvSpPr>
        <p:spPr/>
        <p:txBody>
          <a:bodyPr>
            <a:normAutofit/>
          </a:bodyPr>
          <a:lstStyle/>
          <a:p>
            <a:r>
              <a:rPr lang="en-US" sz="3600" b="1">
                <a:cs typeface="Calibri Light"/>
              </a:rPr>
              <a:t>Internet Group Management Protocol (IGMP)</a:t>
            </a:r>
            <a:endParaRPr lang="en-US"/>
          </a:p>
        </p:txBody>
      </p:sp>
      <p:sp>
        <p:nvSpPr>
          <p:cNvPr id="4" name="Content Placeholder 3">
            <a:extLst>
              <a:ext uri="{FF2B5EF4-FFF2-40B4-BE49-F238E27FC236}">
                <a16:creationId xmlns:a16="http://schemas.microsoft.com/office/drawing/2014/main" id="{7C743C79-AC88-4770-8CB9-BA2DB7B34E29}"/>
              </a:ext>
            </a:extLst>
          </p:cNvPr>
          <p:cNvSpPr>
            <a:spLocks noGrp="1"/>
          </p:cNvSpPr>
          <p:nvPr>
            <p:ph sz="half" idx="2"/>
          </p:nvPr>
        </p:nvSpPr>
        <p:spPr/>
        <p:txBody>
          <a:bodyPr vert="horz" lIns="91440" tIns="45720" rIns="91440" bIns="45720" rtlCol="0" anchor="t">
            <a:normAutofit/>
          </a:bodyPr>
          <a:lstStyle/>
          <a:p>
            <a:r>
              <a:rPr lang="en-US" sz="1600" dirty="0">
                <a:cs typeface="Calibri"/>
              </a:rPr>
              <a:t>Hosts tell router about group membership (</a:t>
            </a:r>
            <a:r>
              <a:rPr lang="en-US" sz="1600" dirty="0">
                <a:ea typeface="+mn-lt"/>
                <a:cs typeface="+mn-lt"/>
              </a:rPr>
              <a:t>RFC 1112</a:t>
            </a:r>
            <a:r>
              <a:rPr lang="en-US" sz="1600" dirty="0">
                <a:cs typeface="Calibri"/>
              </a:rPr>
              <a:t>).</a:t>
            </a:r>
            <a:endParaRPr lang="en-US" sz="1600">
              <a:cs typeface="Calibri"/>
            </a:endParaRPr>
          </a:p>
          <a:p>
            <a:r>
              <a:rPr lang="en-US" sz="1600" dirty="0">
                <a:cs typeface="Calibri"/>
              </a:rPr>
              <a:t>Router uses this to help route multicast packets.</a:t>
            </a:r>
          </a:p>
          <a:p>
            <a:r>
              <a:rPr lang="en-US" sz="1600">
                <a:cs typeface="Calibri"/>
              </a:rPr>
              <a:t>Filtering can be done with </a:t>
            </a:r>
            <a:r>
              <a:rPr lang="en-US" sz="1600" b="1">
                <a:cs typeface="Calibri"/>
              </a:rPr>
              <a:t>IGMP snooping</a:t>
            </a:r>
            <a:r>
              <a:rPr lang="en-US" sz="1600">
                <a:cs typeface="Calibri"/>
              </a:rPr>
              <a:t> by switch.</a:t>
            </a:r>
            <a:endParaRPr lang="en-US" sz="1600" dirty="0">
              <a:cs typeface="Calibri"/>
            </a:endParaRPr>
          </a:p>
          <a:p>
            <a:endParaRPr lang="en-US" sz="1600" dirty="0">
              <a:cs typeface="Calibri"/>
            </a:endParaRPr>
          </a:p>
          <a:p>
            <a:r>
              <a:rPr lang="en-US" sz="1200" b="1" dirty="0">
                <a:cs typeface="Calibri"/>
              </a:rPr>
              <a:t>Report</a:t>
            </a:r>
            <a:r>
              <a:rPr lang="en-US" sz="1200" dirty="0">
                <a:cs typeface="Calibri"/>
              </a:rPr>
              <a:t>: Host says to router, "I want to receive multicast data for X.X.X.X".</a:t>
            </a:r>
            <a:endParaRPr lang="en-US" sz="1600" dirty="0">
              <a:cs typeface="Calibri"/>
            </a:endParaRPr>
          </a:p>
          <a:p>
            <a:r>
              <a:rPr lang="en-US" sz="1200" b="1" dirty="0">
                <a:cs typeface="Calibri"/>
              </a:rPr>
              <a:t>Query</a:t>
            </a:r>
            <a:r>
              <a:rPr lang="en-US" sz="1200" dirty="0">
                <a:cs typeface="Calibri"/>
              </a:rPr>
              <a:t>: Router asks hosts, "Is </a:t>
            </a:r>
            <a:r>
              <a:rPr lang="en-US" sz="1200" dirty="0" err="1">
                <a:cs typeface="Calibri"/>
              </a:rPr>
              <a:t>anone</a:t>
            </a:r>
            <a:r>
              <a:rPr lang="en-US" sz="1200" dirty="0">
                <a:cs typeface="Calibri"/>
              </a:rPr>
              <a:t> still interested in data for X.X.X.X"?</a:t>
            </a:r>
          </a:p>
          <a:p>
            <a:r>
              <a:rPr lang="en-US" sz="1200">
                <a:cs typeface="Calibri"/>
              </a:rPr>
              <a:t>Report is sent to address X.X.X.X, and received by other members &amp; router.</a:t>
            </a:r>
            <a:endParaRPr lang="en-US" sz="1200" dirty="0">
              <a:cs typeface="Calibri"/>
            </a:endParaRPr>
          </a:p>
          <a:p>
            <a:endParaRPr lang="en-US" sz="1200" dirty="0">
              <a:cs typeface="Calibri"/>
            </a:endParaRPr>
          </a:p>
          <a:p>
            <a:endParaRPr lang="en-US" sz="1200" dirty="0">
              <a:cs typeface="Calibri"/>
            </a:endParaRPr>
          </a:p>
        </p:txBody>
      </p:sp>
      <p:pic>
        <p:nvPicPr>
          <p:cNvPr id="3" name="Picture 4" descr="Graphical user interface, diagram&#10;&#10;Description automatically generated">
            <a:extLst>
              <a:ext uri="{FF2B5EF4-FFF2-40B4-BE49-F238E27FC236}">
                <a16:creationId xmlns:a16="http://schemas.microsoft.com/office/drawing/2014/main" id="{97A1EA4E-B93B-49CA-9E69-AEE44D56F957}"/>
              </a:ext>
            </a:extLst>
          </p:cNvPr>
          <p:cNvPicPr>
            <a:picLocks noChangeAspect="1"/>
          </p:cNvPicPr>
          <p:nvPr/>
        </p:nvPicPr>
        <p:blipFill>
          <a:blip r:embed="rId3"/>
          <a:stretch>
            <a:fillRect/>
          </a:stretch>
        </p:blipFill>
        <p:spPr>
          <a:xfrm>
            <a:off x="5916563" y="4037518"/>
            <a:ext cx="6000134" cy="2777323"/>
          </a:xfrm>
          <a:prstGeom prst="rect">
            <a:avLst/>
          </a:prstGeom>
        </p:spPr>
      </p:pic>
      <p:pic>
        <p:nvPicPr>
          <p:cNvPr id="7" name="Picture 8" descr="Diagram&#10;&#10;Description automatically generated">
            <a:extLst>
              <a:ext uri="{FF2B5EF4-FFF2-40B4-BE49-F238E27FC236}">
                <a16:creationId xmlns:a16="http://schemas.microsoft.com/office/drawing/2014/main" id="{5810E689-B53C-4B31-A020-8378C9271332}"/>
              </a:ext>
            </a:extLst>
          </p:cNvPr>
          <p:cNvPicPr>
            <a:picLocks noChangeAspect="1"/>
          </p:cNvPicPr>
          <p:nvPr/>
        </p:nvPicPr>
        <p:blipFill>
          <a:blip r:embed="rId4"/>
          <a:stretch>
            <a:fillRect/>
          </a:stretch>
        </p:blipFill>
        <p:spPr>
          <a:xfrm>
            <a:off x="496529" y="3825143"/>
            <a:ext cx="5090651" cy="2968552"/>
          </a:xfrm>
          <a:prstGeom prst="rect">
            <a:avLst/>
          </a:prstGeom>
        </p:spPr>
      </p:pic>
    </p:spTree>
    <p:extLst>
      <p:ext uri="{BB962C8B-B14F-4D97-AF65-F5344CB8AC3E}">
        <p14:creationId xmlns:p14="http://schemas.microsoft.com/office/powerpoint/2010/main" val="3966846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8EB2E-980F-40FD-BB80-C9970C2AB4E2}"/>
              </a:ext>
            </a:extLst>
          </p:cNvPr>
          <p:cNvSpPr>
            <a:spLocks noGrp="1"/>
          </p:cNvSpPr>
          <p:nvPr>
            <p:ph type="title"/>
          </p:nvPr>
        </p:nvSpPr>
        <p:spPr/>
        <p:txBody>
          <a:bodyPr/>
          <a:lstStyle/>
          <a:p>
            <a:r>
              <a:rPr lang="en-US" sz="3600" b="1" dirty="0">
                <a:cs typeface="Calibri Light"/>
              </a:rPr>
              <a:t>Reverse Path Multicasting (RPM)</a:t>
            </a:r>
            <a:endParaRPr lang="en-US" dirty="0"/>
          </a:p>
        </p:txBody>
      </p:sp>
      <p:pic>
        <p:nvPicPr>
          <p:cNvPr id="14" name="Picture 14" descr="Diagram&#10;&#10;Description automatically generated">
            <a:extLst>
              <a:ext uri="{FF2B5EF4-FFF2-40B4-BE49-F238E27FC236}">
                <a16:creationId xmlns:a16="http://schemas.microsoft.com/office/drawing/2014/main" id="{457A434F-5927-4B3D-B772-ABDD14745419}"/>
              </a:ext>
            </a:extLst>
          </p:cNvPr>
          <p:cNvPicPr>
            <a:picLocks noGrp="1" noChangeAspect="1"/>
          </p:cNvPicPr>
          <p:nvPr>
            <p:ph sz="half" idx="1"/>
          </p:nvPr>
        </p:nvPicPr>
        <p:blipFill>
          <a:blip r:embed="rId2"/>
          <a:stretch>
            <a:fillRect/>
          </a:stretch>
        </p:blipFill>
        <p:spPr>
          <a:xfrm>
            <a:off x="988296" y="1607139"/>
            <a:ext cx="4377506" cy="1900084"/>
          </a:xfrm>
        </p:spPr>
      </p:pic>
      <p:sp>
        <p:nvSpPr>
          <p:cNvPr id="4" name="Content Placeholder 3">
            <a:extLst>
              <a:ext uri="{FF2B5EF4-FFF2-40B4-BE49-F238E27FC236}">
                <a16:creationId xmlns:a16="http://schemas.microsoft.com/office/drawing/2014/main" id="{EEDB9FAD-F820-4A9A-BB75-3540E0063D5B}"/>
              </a:ext>
            </a:extLst>
          </p:cNvPr>
          <p:cNvSpPr>
            <a:spLocks noGrp="1"/>
          </p:cNvSpPr>
          <p:nvPr>
            <p:ph sz="half" idx="2"/>
          </p:nvPr>
        </p:nvSpPr>
        <p:spPr/>
        <p:txBody>
          <a:bodyPr vert="horz" lIns="91440" tIns="45720" rIns="91440" bIns="45720" rtlCol="0" anchor="t">
            <a:normAutofit/>
          </a:bodyPr>
          <a:lstStyle/>
          <a:p>
            <a:r>
              <a:rPr lang="en-US" sz="1600" dirty="0">
                <a:cs typeface="Calibri"/>
              </a:rPr>
              <a:t>Forward packet that arrives on </a:t>
            </a:r>
            <a:r>
              <a:rPr lang="en-US" sz="1600" b="1" dirty="0">
                <a:cs typeface="Calibri"/>
              </a:rPr>
              <a:t>shortest path to source</a:t>
            </a:r>
            <a:r>
              <a:rPr lang="en-US" sz="1600" dirty="0">
                <a:cs typeface="Calibri"/>
              </a:rPr>
              <a:t>.</a:t>
            </a:r>
            <a:endParaRPr lang="en-US" dirty="0">
              <a:cs typeface="Calibri"/>
            </a:endParaRPr>
          </a:p>
          <a:p>
            <a:r>
              <a:rPr lang="en-US" sz="1600" dirty="0">
                <a:cs typeface="Calibri"/>
              </a:rPr>
              <a:t>Router discards packet if it arrives on any other interface.</a:t>
            </a:r>
          </a:p>
          <a:p>
            <a:r>
              <a:rPr lang="en-US" sz="1600" dirty="0">
                <a:cs typeface="Calibri"/>
              </a:rPr>
              <a:t>Delivery tree is </a:t>
            </a:r>
            <a:r>
              <a:rPr lang="en-US" sz="1600" b="1" dirty="0">
                <a:cs typeface="Calibri"/>
              </a:rPr>
              <a:t>truncated</a:t>
            </a:r>
            <a:r>
              <a:rPr lang="en-US" sz="1600" dirty="0">
                <a:cs typeface="Calibri"/>
              </a:rPr>
              <a:t> if leaf subnet has no members.</a:t>
            </a:r>
          </a:p>
          <a:p>
            <a:r>
              <a:rPr lang="en-US" sz="1600" b="1" dirty="0">
                <a:cs typeface="Calibri"/>
              </a:rPr>
              <a:t>Prune message</a:t>
            </a:r>
            <a:r>
              <a:rPr lang="en-US" sz="1600" dirty="0">
                <a:cs typeface="Calibri"/>
              </a:rPr>
              <a:t> is sent if all child links are truncated.</a:t>
            </a:r>
          </a:p>
          <a:p>
            <a:endParaRPr lang="en-US" sz="1200" b="1" dirty="0">
              <a:cs typeface="Calibri"/>
            </a:endParaRPr>
          </a:p>
          <a:p>
            <a:r>
              <a:rPr lang="en-US" sz="1200" b="1" dirty="0" err="1">
                <a:cs typeface="Calibri"/>
              </a:rPr>
              <a:t>Opt</a:t>
            </a:r>
            <a:r>
              <a:rPr lang="en-US" sz="1200" dirty="0">
                <a:cs typeface="Calibri"/>
              </a:rPr>
              <a:t>: Forward only if on downstream router's shortest path.</a:t>
            </a:r>
          </a:p>
          <a:p>
            <a:r>
              <a:rPr lang="en-US" sz="1200" b="1" dirty="0">
                <a:cs typeface="Calibri"/>
              </a:rPr>
              <a:t>Duplicates are possible</a:t>
            </a:r>
            <a:r>
              <a:rPr lang="en-US" sz="1200" dirty="0">
                <a:cs typeface="Calibri"/>
              </a:rPr>
              <a:t> since shortest path is source-based.</a:t>
            </a:r>
          </a:p>
          <a:p>
            <a:endParaRPr lang="en-US" sz="1600" dirty="0">
              <a:cs typeface="Calibri"/>
            </a:endParaRPr>
          </a:p>
        </p:txBody>
      </p:sp>
      <p:sp>
        <p:nvSpPr>
          <p:cNvPr id="7" name="TextBox 6">
            <a:extLst>
              <a:ext uri="{FF2B5EF4-FFF2-40B4-BE49-F238E27FC236}">
                <a16:creationId xmlns:a16="http://schemas.microsoft.com/office/drawing/2014/main" id="{2316533F-0356-42C7-90E6-F7680C1EE2F6}"/>
              </a:ext>
            </a:extLst>
          </p:cNvPr>
          <p:cNvSpPr txBox="1"/>
          <p:nvPr/>
        </p:nvSpPr>
        <p:spPr>
          <a:xfrm>
            <a:off x="11176819" y="2204883"/>
            <a:ext cx="6907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t>RPB</a:t>
            </a:r>
            <a:endParaRPr lang="en-US" b="1">
              <a:cs typeface="Calibri"/>
            </a:endParaRPr>
          </a:p>
        </p:txBody>
      </p:sp>
      <p:sp>
        <p:nvSpPr>
          <p:cNvPr id="8" name="TextBox 7">
            <a:extLst>
              <a:ext uri="{FF2B5EF4-FFF2-40B4-BE49-F238E27FC236}">
                <a16:creationId xmlns:a16="http://schemas.microsoft.com/office/drawing/2014/main" id="{2F986CCE-D798-4805-9AD3-5E469B916BE4}"/>
              </a:ext>
            </a:extLst>
          </p:cNvPr>
          <p:cNvSpPr txBox="1"/>
          <p:nvPr/>
        </p:nvSpPr>
        <p:spPr>
          <a:xfrm>
            <a:off x="11139947" y="2549011"/>
            <a:ext cx="6907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t>TRPB</a:t>
            </a:r>
            <a:endParaRPr lang="en-US" b="1" dirty="0">
              <a:cs typeface="Calibri"/>
            </a:endParaRPr>
          </a:p>
        </p:txBody>
      </p:sp>
      <p:sp>
        <p:nvSpPr>
          <p:cNvPr id="9" name="TextBox 8">
            <a:extLst>
              <a:ext uri="{FF2B5EF4-FFF2-40B4-BE49-F238E27FC236}">
                <a16:creationId xmlns:a16="http://schemas.microsoft.com/office/drawing/2014/main" id="{2CD1AC3D-9161-4992-B488-5F12EE8F3E9D}"/>
              </a:ext>
            </a:extLst>
          </p:cNvPr>
          <p:cNvSpPr txBox="1"/>
          <p:nvPr/>
        </p:nvSpPr>
        <p:spPr>
          <a:xfrm>
            <a:off x="10746656" y="2905431"/>
            <a:ext cx="6907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t>RPM</a:t>
            </a:r>
            <a:endParaRPr lang="en-US" dirty="0"/>
          </a:p>
        </p:txBody>
      </p:sp>
      <p:pic>
        <p:nvPicPr>
          <p:cNvPr id="10" name="Picture 10" descr="Diagram, schematic&#10;&#10;Description automatically generated">
            <a:extLst>
              <a:ext uri="{FF2B5EF4-FFF2-40B4-BE49-F238E27FC236}">
                <a16:creationId xmlns:a16="http://schemas.microsoft.com/office/drawing/2014/main" id="{94F6E0AA-086B-4784-B0DD-85D724A5BF5E}"/>
              </a:ext>
            </a:extLst>
          </p:cNvPr>
          <p:cNvPicPr>
            <a:picLocks noChangeAspect="1"/>
          </p:cNvPicPr>
          <p:nvPr/>
        </p:nvPicPr>
        <p:blipFill>
          <a:blip r:embed="rId3"/>
          <a:stretch>
            <a:fillRect/>
          </a:stretch>
        </p:blipFill>
        <p:spPr>
          <a:xfrm>
            <a:off x="6168514" y="4378735"/>
            <a:ext cx="2767780" cy="1320595"/>
          </a:xfrm>
          <a:prstGeom prst="rect">
            <a:avLst/>
          </a:prstGeom>
        </p:spPr>
      </p:pic>
      <p:pic>
        <p:nvPicPr>
          <p:cNvPr id="11" name="Picture 11" descr="Diagram, schematic&#10;&#10;Description automatically generated">
            <a:extLst>
              <a:ext uri="{FF2B5EF4-FFF2-40B4-BE49-F238E27FC236}">
                <a16:creationId xmlns:a16="http://schemas.microsoft.com/office/drawing/2014/main" id="{3959EFF8-01B2-4180-BA78-C3255096F754}"/>
              </a:ext>
            </a:extLst>
          </p:cNvPr>
          <p:cNvPicPr>
            <a:picLocks noChangeAspect="1"/>
          </p:cNvPicPr>
          <p:nvPr/>
        </p:nvPicPr>
        <p:blipFill>
          <a:blip r:embed="rId4"/>
          <a:stretch>
            <a:fillRect/>
          </a:stretch>
        </p:blipFill>
        <p:spPr>
          <a:xfrm>
            <a:off x="8978849" y="4384112"/>
            <a:ext cx="3071044" cy="1666260"/>
          </a:xfrm>
          <a:prstGeom prst="rect">
            <a:avLst/>
          </a:prstGeom>
        </p:spPr>
      </p:pic>
      <p:sp>
        <p:nvSpPr>
          <p:cNvPr id="12" name="TextBox 11">
            <a:extLst>
              <a:ext uri="{FF2B5EF4-FFF2-40B4-BE49-F238E27FC236}">
                <a16:creationId xmlns:a16="http://schemas.microsoft.com/office/drawing/2014/main" id="{068FC9C6-AC68-4BE6-8720-C703491C54C4}"/>
              </a:ext>
            </a:extLst>
          </p:cNvPr>
          <p:cNvSpPr txBox="1"/>
          <p:nvPr/>
        </p:nvSpPr>
        <p:spPr>
          <a:xfrm>
            <a:off x="6100915" y="5707624"/>
            <a:ext cx="27063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Reverse </a:t>
            </a:r>
            <a:r>
              <a:rPr lang="en-US" sz="1200" dirty="0">
                <a:cs typeface="Calibri"/>
              </a:rPr>
              <a:t>Path Broadcasting (</a:t>
            </a:r>
            <a:r>
              <a:rPr lang="en-US" sz="1200" b="1" dirty="0">
                <a:cs typeface="Calibri"/>
              </a:rPr>
              <a:t>RPB</a:t>
            </a:r>
            <a:r>
              <a:rPr lang="en-US" sz="1200" dirty="0">
                <a:cs typeface="Calibri"/>
              </a:rPr>
              <a:t>)</a:t>
            </a:r>
            <a:endParaRPr lang="en-US" sz="1200" b="1" dirty="0">
              <a:cs typeface="Calibri"/>
            </a:endParaRPr>
          </a:p>
        </p:txBody>
      </p:sp>
      <p:sp>
        <p:nvSpPr>
          <p:cNvPr id="13" name="TextBox 12">
            <a:extLst>
              <a:ext uri="{FF2B5EF4-FFF2-40B4-BE49-F238E27FC236}">
                <a16:creationId xmlns:a16="http://schemas.microsoft.com/office/drawing/2014/main" id="{089348EF-A0A3-4D77-9944-32E27A83E265}"/>
              </a:ext>
            </a:extLst>
          </p:cNvPr>
          <p:cNvSpPr txBox="1"/>
          <p:nvPr/>
        </p:nvSpPr>
        <p:spPr>
          <a:xfrm>
            <a:off x="8767914" y="5990301"/>
            <a:ext cx="33454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Truncated Reverse </a:t>
            </a:r>
            <a:r>
              <a:rPr lang="en-US" sz="1200" dirty="0">
                <a:cs typeface="Calibri"/>
              </a:rPr>
              <a:t>Path Broadcasting (</a:t>
            </a:r>
            <a:r>
              <a:rPr lang="en-US" sz="1200" b="1" dirty="0">
                <a:cs typeface="Calibri"/>
              </a:rPr>
              <a:t>TRPB</a:t>
            </a:r>
            <a:r>
              <a:rPr lang="en-US" sz="1200" dirty="0">
                <a:cs typeface="Calibri"/>
              </a:rPr>
              <a:t>)</a:t>
            </a:r>
            <a:endParaRPr lang="en-US" sz="1200" b="1" dirty="0">
              <a:cs typeface="Calibri"/>
            </a:endParaRPr>
          </a:p>
        </p:txBody>
      </p:sp>
      <p:pic>
        <p:nvPicPr>
          <p:cNvPr id="15" name="Picture 15" descr="Diagram&#10;&#10;Description automatically generated">
            <a:extLst>
              <a:ext uri="{FF2B5EF4-FFF2-40B4-BE49-F238E27FC236}">
                <a16:creationId xmlns:a16="http://schemas.microsoft.com/office/drawing/2014/main" id="{407B3425-B6E0-4C5F-AD7F-C640418BAF52}"/>
              </a:ext>
            </a:extLst>
          </p:cNvPr>
          <p:cNvPicPr>
            <a:picLocks noChangeAspect="1"/>
          </p:cNvPicPr>
          <p:nvPr/>
        </p:nvPicPr>
        <p:blipFill>
          <a:blip r:embed="rId5"/>
          <a:stretch>
            <a:fillRect/>
          </a:stretch>
        </p:blipFill>
        <p:spPr>
          <a:xfrm>
            <a:off x="594852" y="3998107"/>
            <a:ext cx="5176684" cy="2339946"/>
          </a:xfrm>
          <a:prstGeom prst="rect">
            <a:avLst/>
          </a:prstGeom>
        </p:spPr>
      </p:pic>
      <p:sp>
        <p:nvSpPr>
          <p:cNvPr id="16" name="TextBox 15">
            <a:extLst>
              <a:ext uri="{FF2B5EF4-FFF2-40B4-BE49-F238E27FC236}">
                <a16:creationId xmlns:a16="http://schemas.microsoft.com/office/drawing/2014/main" id="{20B4BE20-74B2-481D-9F34-0281CDF21C35}"/>
              </a:ext>
            </a:extLst>
          </p:cNvPr>
          <p:cNvSpPr txBox="1"/>
          <p:nvPr/>
        </p:nvSpPr>
        <p:spPr>
          <a:xfrm>
            <a:off x="1074173" y="3495365"/>
            <a:ext cx="27063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Opt. Reverse </a:t>
            </a:r>
            <a:r>
              <a:rPr lang="en-US" sz="1200" dirty="0">
                <a:cs typeface="Calibri"/>
              </a:rPr>
              <a:t>Path Broadcasting (</a:t>
            </a:r>
            <a:r>
              <a:rPr lang="en-US" sz="1200" b="1" dirty="0">
                <a:cs typeface="Calibri"/>
              </a:rPr>
              <a:t>RPB</a:t>
            </a:r>
            <a:r>
              <a:rPr lang="en-US" sz="1200" dirty="0">
                <a:cs typeface="Calibri"/>
              </a:rPr>
              <a:t>)</a:t>
            </a:r>
            <a:endParaRPr lang="en-US" sz="1200" b="1" dirty="0">
              <a:cs typeface="Calibri"/>
            </a:endParaRPr>
          </a:p>
        </p:txBody>
      </p:sp>
      <p:sp>
        <p:nvSpPr>
          <p:cNvPr id="17" name="TextBox 16">
            <a:extLst>
              <a:ext uri="{FF2B5EF4-FFF2-40B4-BE49-F238E27FC236}">
                <a16:creationId xmlns:a16="http://schemas.microsoft.com/office/drawing/2014/main" id="{52CE1711-189E-4213-9FB2-933AB8096B10}"/>
              </a:ext>
            </a:extLst>
          </p:cNvPr>
          <p:cNvSpPr txBox="1"/>
          <p:nvPr/>
        </p:nvSpPr>
        <p:spPr>
          <a:xfrm>
            <a:off x="10095270" y="3495366"/>
            <a:ext cx="6907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t>RPB</a:t>
            </a:r>
            <a:endParaRPr lang="en-US" b="1">
              <a:cs typeface="Calibri"/>
            </a:endParaRPr>
          </a:p>
        </p:txBody>
      </p:sp>
      <p:sp>
        <p:nvSpPr>
          <p:cNvPr id="18" name="TextBox 17">
            <a:extLst>
              <a:ext uri="{FF2B5EF4-FFF2-40B4-BE49-F238E27FC236}">
                <a16:creationId xmlns:a16="http://schemas.microsoft.com/office/drawing/2014/main" id="{89F9E2CE-EE0E-4872-B715-51EEC8BC1461}"/>
              </a:ext>
            </a:extLst>
          </p:cNvPr>
          <p:cNvSpPr txBox="1"/>
          <p:nvPr/>
        </p:nvSpPr>
        <p:spPr>
          <a:xfrm>
            <a:off x="680882" y="6272977"/>
            <a:ext cx="27063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Reverse </a:t>
            </a:r>
            <a:r>
              <a:rPr lang="en-US" sz="1200" dirty="0">
                <a:cs typeface="Calibri"/>
              </a:rPr>
              <a:t>Path Multicasting (</a:t>
            </a:r>
            <a:r>
              <a:rPr lang="en-US" sz="1200" b="1" dirty="0">
                <a:cs typeface="Calibri"/>
              </a:rPr>
              <a:t>RPM</a:t>
            </a:r>
            <a:r>
              <a:rPr lang="en-US" sz="1200" dirty="0">
                <a:cs typeface="Calibri"/>
              </a:rPr>
              <a:t>)</a:t>
            </a:r>
            <a:endParaRPr lang="en-US" sz="1200" b="1" dirty="0">
              <a:cs typeface="Calibri"/>
            </a:endParaRPr>
          </a:p>
        </p:txBody>
      </p:sp>
      <p:pic>
        <p:nvPicPr>
          <p:cNvPr id="3" name="Picture 4" descr="Diagram&#10;&#10;Description automatically generated">
            <a:extLst>
              <a:ext uri="{FF2B5EF4-FFF2-40B4-BE49-F238E27FC236}">
                <a16:creationId xmlns:a16="http://schemas.microsoft.com/office/drawing/2014/main" id="{D78478A1-59A5-4C8C-9A61-988A88FC6CE3}"/>
              </a:ext>
            </a:extLst>
          </p:cNvPr>
          <p:cNvPicPr>
            <a:picLocks noChangeAspect="1"/>
          </p:cNvPicPr>
          <p:nvPr/>
        </p:nvPicPr>
        <p:blipFill>
          <a:blip r:embed="rId6"/>
          <a:stretch>
            <a:fillRect/>
          </a:stretch>
        </p:blipFill>
        <p:spPr>
          <a:xfrm>
            <a:off x="9382433" y="38663"/>
            <a:ext cx="2706329" cy="1778513"/>
          </a:xfrm>
          <a:prstGeom prst="rect">
            <a:avLst/>
          </a:prstGeom>
        </p:spPr>
      </p:pic>
      <p:sp>
        <p:nvSpPr>
          <p:cNvPr id="19" name="TextBox 18">
            <a:extLst>
              <a:ext uri="{FF2B5EF4-FFF2-40B4-BE49-F238E27FC236}">
                <a16:creationId xmlns:a16="http://schemas.microsoft.com/office/drawing/2014/main" id="{4D732759-5213-42A9-9C27-0729EFEABACE}"/>
              </a:ext>
            </a:extLst>
          </p:cNvPr>
          <p:cNvSpPr txBox="1"/>
          <p:nvPr/>
        </p:nvSpPr>
        <p:spPr>
          <a:xfrm>
            <a:off x="9898624" y="1086462"/>
            <a:ext cx="16862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Net3 recieves 2 packets</a:t>
            </a:r>
            <a:endParaRPr lang="en-US"/>
          </a:p>
        </p:txBody>
      </p:sp>
    </p:spTree>
    <p:extLst>
      <p:ext uri="{BB962C8B-B14F-4D97-AF65-F5344CB8AC3E}">
        <p14:creationId xmlns:p14="http://schemas.microsoft.com/office/powerpoint/2010/main" val="4007291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31D3-82B1-42AE-8E25-C7635AE185A6}"/>
              </a:ext>
            </a:extLst>
          </p:cNvPr>
          <p:cNvSpPr>
            <a:spLocks noGrp="1"/>
          </p:cNvSpPr>
          <p:nvPr>
            <p:ph type="title"/>
          </p:nvPr>
        </p:nvSpPr>
        <p:spPr/>
        <p:txBody>
          <a:bodyPr>
            <a:normAutofit/>
          </a:bodyPr>
          <a:lstStyle/>
          <a:p>
            <a:r>
              <a:rPr lang="en-US" sz="3600" b="1">
                <a:cs typeface="Calibri Light"/>
              </a:rPr>
              <a:t>DVMRP</a:t>
            </a:r>
          </a:p>
        </p:txBody>
      </p:sp>
      <p:sp>
        <p:nvSpPr>
          <p:cNvPr id="3" name="Content Placeholder 2">
            <a:extLst>
              <a:ext uri="{FF2B5EF4-FFF2-40B4-BE49-F238E27FC236}">
                <a16:creationId xmlns:a16="http://schemas.microsoft.com/office/drawing/2014/main" id="{576D538D-92BF-4256-9AFB-04A36CB7288C}"/>
              </a:ext>
            </a:extLst>
          </p:cNvPr>
          <p:cNvSpPr>
            <a:spLocks noGrp="1"/>
          </p:cNvSpPr>
          <p:nvPr>
            <p:ph sz="half" idx="1"/>
          </p:nvPr>
        </p:nvSpPr>
        <p:spPr/>
        <p:txBody>
          <a:bodyPr vert="horz" lIns="91440" tIns="45720" rIns="91440" bIns="45720" rtlCol="0" anchor="t">
            <a:normAutofit/>
          </a:bodyPr>
          <a:lstStyle/>
          <a:p>
            <a:r>
              <a:rPr lang="en-US" sz="1600">
                <a:cs typeface="Calibri"/>
              </a:rPr>
              <a:t>It is a </a:t>
            </a:r>
            <a:r>
              <a:rPr lang="en-US" sz="1600" b="1">
                <a:cs typeface="Calibri"/>
              </a:rPr>
              <a:t>distance vector</a:t>
            </a:r>
            <a:r>
              <a:rPr lang="en-US" sz="1600">
                <a:cs typeface="Calibri"/>
              </a:rPr>
              <a:t> multicast protocol, like RIP.</a:t>
            </a:r>
          </a:p>
          <a:p>
            <a:r>
              <a:rPr lang="en-US" sz="1600">
                <a:cs typeface="Calibri"/>
              </a:rPr>
              <a:t>Suitable for use </a:t>
            </a:r>
            <a:r>
              <a:rPr lang="en-US" sz="1600" b="1">
                <a:cs typeface="Calibri"/>
              </a:rPr>
              <a:t>within</a:t>
            </a:r>
            <a:r>
              <a:rPr lang="en-US" sz="1600">
                <a:cs typeface="Calibri"/>
              </a:rPr>
              <a:t> autonomous system.</a:t>
            </a:r>
            <a:endParaRPr lang="en-US" sz="1600" dirty="0">
              <a:cs typeface="Calibri"/>
            </a:endParaRPr>
          </a:p>
          <a:p>
            <a:r>
              <a:rPr lang="en-US" sz="1600" b="1">
                <a:cs typeface="Calibri"/>
              </a:rPr>
              <a:t>Tunnels</a:t>
            </a:r>
            <a:r>
              <a:rPr lang="en-US" sz="1600">
                <a:cs typeface="Calibri"/>
              </a:rPr>
              <a:t> are used between non-multicast routers.</a:t>
            </a:r>
            <a:endParaRPr lang="en-US" sz="1600" dirty="0">
              <a:cs typeface="Calibri"/>
            </a:endParaRPr>
          </a:p>
          <a:p>
            <a:r>
              <a:rPr lang="en-US" sz="1600">
                <a:cs typeface="Calibri"/>
              </a:rPr>
              <a:t>Routers need to run a unicast protocol too.</a:t>
            </a:r>
            <a:endParaRPr lang="en-US" sz="1600" dirty="0">
              <a:cs typeface="Calibri"/>
            </a:endParaRPr>
          </a:p>
          <a:p>
            <a:r>
              <a:rPr lang="en-US" sz="1600">
                <a:cs typeface="Calibri"/>
              </a:rPr>
              <a:t>Reverse path multicasting (</a:t>
            </a:r>
            <a:r>
              <a:rPr lang="en-US" sz="1600" b="1">
                <a:cs typeface="Calibri"/>
              </a:rPr>
              <a:t>RPM</a:t>
            </a:r>
            <a:r>
              <a:rPr lang="en-US" sz="1600">
                <a:cs typeface="Calibri"/>
              </a:rPr>
              <a:t>) used between routers.</a:t>
            </a:r>
            <a:endParaRPr lang="en-US" sz="1600" dirty="0">
              <a:cs typeface="Calibri"/>
            </a:endParaRPr>
          </a:p>
          <a:p>
            <a:pPr>
              <a:buFont typeface="Arial"/>
            </a:pPr>
            <a:endParaRPr lang="en-US" sz="1200" dirty="0">
              <a:cs typeface="Calibri"/>
            </a:endParaRPr>
          </a:p>
          <a:p>
            <a:pPr>
              <a:buFont typeface="Arial"/>
            </a:pPr>
            <a:r>
              <a:rPr lang="en-US" sz="1200">
                <a:cs typeface="Calibri"/>
              </a:rPr>
              <a:t>Intially (S,G) packet is broadcasted using </a:t>
            </a:r>
            <a:r>
              <a:rPr lang="en-US" sz="1200" b="1">
                <a:cs typeface="Calibri"/>
              </a:rPr>
              <a:t>TRPB</a:t>
            </a:r>
            <a:r>
              <a:rPr lang="en-US" sz="1200">
                <a:cs typeface="Calibri"/>
              </a:rPr>
              <a:t>.</a:t>
            </a:r>
            <a:endParaRPr lang="en-US" sz="1200" dirty="0">
              <a:cs typeface="Calibri"/>
            </a:endParaRPr>
          </a:p>
          <a:p>
            <a:pPr>
              <a:buFont typeface="Arial"/>
            </a:pPr>
            <a:r>
              <a:rPr lang="en-US" sz="1200" b="1">
                <a:ea typeface="+mn-lt"/>
                <a:cs typeface="+mn-lt"/>
              </a:rPr>
              <a:t>IGMP</a:t>
            </a:r>
            <a:r>
              <a:rPr lang="en-US" sz="1200">
                <a:ea typeface="+mn-lt"/>
                <a:cs typeface="+mn-lt"/>
              </a:rPr>
              <a:t> is used to find group members in subnets.</a:t>
            </a:r>
          </a:p>
          <a:p>
            <a:pPr>
              <a:buFont typeface="Arial"/>
            </a:pPr>
            <a:r>
              <a:rPr lang="en-US" sz="1200">
                <a:cs typeface="Calibri"/>
              </a:rPr>
              <a:t>Routers send </a:t>
            </a:r>
            <a:r>
              <a:rPr lang="en-US" sz="1200" b="1">
                <a:cs typeface="Calibri"/>
              </a:rPr>
              <a:t>prune</a:t>
            </a:r>
            <a:r>
              <a:rPr lang="en-US" sz="1200">
                <a:cs typeface="Calibri"/>
              </a:rPr>
              <a:t> message</a:t>
            </a:r>
            <a:r>
              <a:rPr lang="en-US" sz="1200" dirty="0">
                <a:cs typeface="Calibri"/>
              </a:rPr>
              <a:t> </a:t>
            </a:r>
            <a:r>
              <a:rPr lang="en-US" sz="1200">
                <a:cs typeface="Calibri"/>
              </a:rPr>
              <a:t>to parent if subnet has no group member.</a:t>
            </a:r>
            <a:endParaRPr lang="en-US" sz="1200" dirty="0">
              <a:cs typeface="Calibri"/>
            </a:endParaRPr>
          </a:p>
          <a:p>
            <a:pPr>
              <a:buFont typeface="Arial"/>
            </a:pPr>
            <a:r>
              <a:rPr lang="en-US" sz="1200">
                <a:ea typeface="+mn-lt"/>
                <a:cs typeface="+mn-lt"/>
              </a:rPr>
              <a:t>Routers send </a:t>
            </a:r>
            <a:r>
              <a:rPr lang="en-US" sz="1200" b="1">
                <a:ea typeface="+mn-lt"/>
                <a:cs typeface="+mn-lt"/>
              </a:rPr>
              <a:t>graft</a:t>
            </a:r>
            <a:r>
              <a:rPr lang="en-US" sz="1200">
                <a:ea typeface="+mn-lt"/>
                <a:cs typeface="+mn-lt"/>
              </a:rPr>
              <a:t> message to parent if subnet has new group member.</a:t>
            </a:r>
          </a:p>
          <a:p>
            <a:r>
              <a:rPr lang="en-US" sz="1200" b="1">
                <a:ea typeface="+mn-lt"/>
                <a:cs typeface="+mn-lt"/>
              </a:rPr>
              <a:t>DVMRP</a:t>
            </a:r>
            <a:r>
              <a:rPr lang="en-US" sz="1200">
                <a:ea typeface="+mn-lt"/>
                <a:cs typeface="+mn-lt"/>
              </a:rPr>
              <a:t>, MOSPF, PIM: within Autonomous System </a:t>
            </a:r>
          </a:p>
          <a:p>
            <a:r>
              <a:rPr lang="en-US" sz="1200">
                <a:ea typeface="+mn-lt"/>
                <a:cs typeface="+mn-lt"/>
              </a:rPr>
              <a:t>MBGP: between Autonomous Systems </a:t>
            </a:r>
            <a:endParaRPr lang="en-US" sz="1200">
              <a:cs typeface="Calibri"/>
            </a:endParaRPr>
          </a:p>
        </p:txBody>
      </p:sp>
      <p:pic>
        <p:nvPicPr>
          <p:cNvPr id="5" name="Picture 5" descr="Diagram&#10;&#10;Description automatically generated">
            <a:extLst>
              <a:ext uri="{FF2B5EF4-FFF2-40B4-BE49-F238E27FC236}">
                <a16:creationId xmlns:a16="http://schemas.microsoft.com/office/drawing/2014/main" id="{38C8DE74-10D3-4BEC-B5F1-1C668A606D68}"/>
              </a:ext>
            </a:extLst>
          </p:cNvPr>
          <p:cNvPicPr>
            <a:picLocks noGrp="1" noChangeAspect="1"/>
          </p:cNvPicPr>
          <p:nvPr>
            <p:ph sz="half" idx="2"/>
          </p:nvPr>
        </p:nvPicPr>
        <p:blipFill>
          <a:blip r:embed="rId2"/>
          <a:stretch>
            <a:fillRect/>
          </a:stretch>
        </p:blipFill>
        <p:spPr>
          <a:xfrm>
            <a:off x="6442586" y="2172666"/>
            <a:ext cx="4972665" cy="3104193"/>
          </a:xfrm>
        </p:spPr>
      </p:pic>
      <p:pic>
        <p:nvPicPr>
          <p:cNvPr id="6" name="Picture 6" descr="Diagram&#10;&#10;Description automatically generated">
            <a:extLst>
              <a:ext uri="{FF2B5EF4-FFF2-40B4-BE49-F238E27FC236}">
                <a16:creationId xmlns:a16="http://schemas.microsoft.com/office/drawing/2014/main" id="{5D53B991-76D8-40FC-9BE8-AE8872B3D173}"/>
              </a:ext>
            </a:extLst>
          </p:cNvPr>
          <p:cNvPicPr>
            <a:picLocks noChangeAspect="1"/>
          </p:cNvPicPr>
          <p:nvPr/>
        </p:nvPicPr>
        <p:blipFill>
          <a:blip r:embed="rId3"/>
          <a:stretch>
            <a:fillRect/>
          </a:stretch>
        </p:blipFill>
        <p:spPr>
          <a:xfrm>
            <a:off x="5453703" y="64180"/>
            <a:ext cx="3124200" cy="1935023"/>
          </a:xfrm>
          <a:prstGeom prst="rect">
            <a:avLst/>
          </a:prstGeom>
        </p:spPr>
      </p:pic>
      <p:pic>
        <p:nvPicPr>
          <p:cNvPr id="7" name="Picture 7" descr="Diagram&#10;&#10;Description automatically generated">
            <a:extLst>
              <a:ext uri="{FF2B5EF4-FFF2-40B4-BE49-F238E27FC236}">
                <a16:creationId xmlns:a16="http://schemas.microsoft.com/office/drawing/2014/main" id="{F06FFD45-29C2-4C15-AC46-55B46623BE7B}"/>
              </a:ext>
            </a:extLst>
          </p:cNvPr>
          <p:cNvPicPr>
            <a:picLocks noChangeAspect="1"/>
          </p:cNvPicPr>
          <p:nvPr/>
        </p:nvPicPr>
        <p:blipFill>
          <a:blip r:embed="rId4"/>
          <a:stretch>
            <a:fillRect/>
          </a:stretch>
        </p:blipFill>
        <p:spPr>
          <a:xfrm>
            <a:off x="8571272" y="63375"/>
            <a:ext cx="3566651" cy="1938023"/>
          </a:xfrm>
          <a:prstGeom prst="rect">
            <a:avLst/>
          </a:prstGeom>
        </p:spPr>
      </p:pic>
      <p:pic>
        <p:nvPicPr>
          <p:cNvPr id="8" name="Picture 8" descr="A picture containing table&#10;&#10;Description automatically generated">
            <a:extLst>
              <a:ext uri="{FF2B5EF4-FFF2-40B4-BE49-F238E27FC236}">
                <a16:creationId xmlns:a16="http://schemas.microsoft.com/office/drawing/2014/main" id="{14E97B44-993C-41DA-9BB6-CF8D49276CE4}"/>
              </a:ext>
            </a:extLst>
          </p:cNvPr>
          <p:cNvPicPr>
            <a:picLocks noChangeAspect="1"/>
          </p:cNvPicPr>
          <p:nvPr/>
        </p:nvPicPr>
        <p:blipFill>
          <a:blip r:embed="rId5"/>
          <a:stretch>
            <a:fillRect/>
          </a:stretch>
        </p:blipFill>
        <p:spPr>
          <a:xfrm>
            <a:off x="3065207" y="5699878"/>
            <a:ext cx="5422489" cy="890568"/>
          </a:xfrm>
          <a:prstGeom prst="rect">
            <a:avLst/>
          </a:prstGeom>
        </p:spPr>
      </p:pic>
      <p:pic>
        <p:nvPicPr>
          <p:cNvPr id="9" name="Picture 9" descr="Table&#10;&#10;Description automatically generated">
            <a:extLst>
              <a:ext uri="{FF2B5EF4-FFF2-40B4-BE49-F238E27FC236}">
                <a16:creationId xmlns:a16="http://schemas.microsoft.com/office/drawing/2014/main" id="{9405084C-44B3-4A89-A402-11A98C2604C6}"/>
              </a:ext>
            </a:extLst>
          </p:cNvPr>
          <p:cNvPicPr>
            <a:picLocks noChangeAspect="1"/>
          </p:cNvPicPr>
          <p:nvPr/>
        </p:nvPicPr>
        <p:blipFill>
          <a:blip r:embed="rId6"/>
          <a:stretch>
            <a:fillRect/>
          </a:stretch>
        </p:blipFill>
        <p:spPr>
          <a:xfrm>
            <a:off x="8497529" y="5696924"/>
            <a:ext cx="3603522" cy="896473"/>
          </a:xfrm>
          <a:prstGeom prst="rect">
            <a:avLst/>
          </a:prstGeom>
        </p:spPr>
      </p:pic>
      <p:sp>
        <p:nvSpPr>
          <p:cNvPr id="10" name="TextBox 9">
            <a:extLst>
              <a:ext uri="{FF2B5EF4-FFF2-40B4-BE49-F238E27FC236}">
                <a16:creationId xmlns:a16="http://schemas.microsoft.com/office/drawing/2014/main" id="{739A483F-6057-4F20-88F5-5DB3661EDFD4}"/>
              </a:ext>
            </a:extLst>
          </p:cNvPr>
          <p:cNvSpPr txBox="1"/>
          <p:nvPr/>
        </p:nvSpPr>
        <p:spPr>
          <a:xfrm>
            <a:off x="4073013" y="6580237"/>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DVMRP Routing table</a:t>
            </a:r>
            <a:endParaRPr lang="en-US">
              <a:cs typeface="Calibri" panose="020F0502020204030204"/>
            </a:endParaRPr>
          </a:p>
        </p:txBody>
      </p:sp>
      <p:sp>
        <p:nvSpPr>
          <p:cNvPr id="11" name="TextBox 10">
            <a:extLst>
              <a:ext uri="{FF2B5EF4-FFF2-40B4-BE49-F238E27FC236}">
                <a16:creationId xmlns:a16="http://schemas.microsoft.com/office/drawing/2014/main" id="{1B289CB3-AF6C-41F8-816F-823B02D88B8E}"/>
              </a:ext>
            </a:extLst>
          </p:cNvPr>
          <p:cNvSpPr txBox="1"/>
          <p:nvPr/>
        </p:nvSpPr>
        <p:spPr>
          <a:xfrm>
            <a:off x="8927690" y="658023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DVMRP Forwarding table</a:t>
            </a:r>
            <a:endParaRPr lang="en-US">
              <a:cs typeface="Calibri" panose="020F0502020204030204"/>
            </a:endParaRPr>
          </a:p>
        </p:txBody>
      </p:sp>
    </p:spTree>
    <p:extLst>
      <p:ext uri="{BB962C8B-B14F-4D97-AF65-F5344CB8AC3E}">
        <p14:creationId xmlns:p14="http://schemas.microsoft.com/office/powerpoint/2010/main" val="66237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5A69-78B4-42CC-8BC5-0EFB940A8189}"/>
              </a:ext>
            </a:extLst>
          </p:cNvPr>
          <p:cNvSpPr>
            <a:spLocks noGrp="1"/>
          </p:cNvSpPr>
          <p:nvPr>
            <p:ph type="title"/>
          </p:nvPr>
        </p:nvSpPr>
        <p:spPr/>
        <p:txBody>
          <a:bodyPr/>
          <a:lstStyle/>
          <a:p>
            <a:r>
              <a:rPr lang="en-US" sz="3600" b="1">
                <a:cs typeface="Calibri Light"/>
              </a:rPr>
              <a:t>DVMRP Datagrams</a:t>
            </a:r>
            <a:endParaRPr lang="en-US"/>
          </a:p>
        </p:txBody>
      </p:sp>
      <p:sp>
        <p:nvSpPr>
          <p:cNvPr id="3" name="Content Placeholder 2">
            <a:extLst>
              <a:ext uri="{FF2B5EF4-FFF2-40B4-BE49-F238E27FC236}">
                <a16:creationId xmlns:a16="http://schemas.microsoft.com/office/drawing/2014/main" id="{46913FC5-2F0D-4E67-B1B1-15170CACE249}"/>
              </a:ext>
            </a:extLst>
          </p:cNvPr>
          <p:cNvSpPr>
            <a:spLocks noGrp="1"/>
          </p:cNvSpPr>
          <p:nvPr>
            <p:ph sz="half" idx="1"/>
          </p:nvPr>
        </p:nvSpPr>
        <p:spPr/>
        <p:txBody>
          <a:bodyPr vert="horz" lIns="91440" tIns="45720" rIns="91440" bIns="45720" rtlCol="0" anchor="t">
            <a:normAutofit/>
          </a:bodyPr>
          <a:lstStyle/>
          <a:p>
            <a:r>
              <a:rPr lang="en-US" sz="1600">
                <a:cs typeface="Calibri"/>
              </a:rPr>
              <a:t>DVMRP uses </a:t>
            </a:r>
            <a:r>
              <a:rPr lang="en-US" sz="1600" b="1">
                <a:cs typeface="Calibri"/>
              </a:rPr>
              <a:t>IGMP</a:t>
            </a:r>
            <a:r>
              <a:rPr lang="en-US" sz="1600">
                <a:cs typeface="Calibri"/>
              </a:rPr>
              <a:t> to exchange routing datagrams </a:t>
            </a:r>
            <a:r>
              <a:rPr lang="en-US" sz="1200">
                <a:cs typeface="Calibri"/>
              </a:rPr>
              <a:t>(type 3)</a:t>
            </a:r>
            <a:r>
              <a:rPr lang="en-US" sz="1600" dirty="0">
                <a:cs typeface="Calibri"/>
              </a:rPr>
              <a:t>.</a:t>
            </a:r>
          </a:p>
          <a:p>
            <a:r>
              <a:rPr lang="en-US" sz="1600">
                <a:cs typeface="Calibri"/>
              </a:rPr>
              <a:t>Message is a stream of </a:t>
            </a:r>
            <a:r>
              <a:rPr lang="en-US" sz="1600" b="1">
                <a:cs typeface="Calibri"/>
              </a:rPr>
              <a:t>tagged data</a:t>
            </a:r>
            <a:r>
              <a:rPr lang="en-US" sz="1600" dirty="0">
                <a:cs typeface="Calibri"/>
              </a:rPr>
              <a:t> </a:t>
            </a:r>
            <a:r>
              <a:rPr lang="en-US" sz="1200">
                <a:cs typeface="Calibri"/>
              </a:rPr>
              <a:t>(key=value, … max 512B)</a:t>
            </a:r>
            <a:r>
              <a:rPr lang="en-US" sz="1600" dirty="0">
                <a:cs typeface="Calibri"/>
              </a:rPr>
              <a:t>.</a:t>
            </a:r>
          </a:p>
          <a:p>
            <a:r>
              <a:rPr lang="en-US" sz="1600">
                <a:cs typeface="Calibri"/>
              </a:rPr>
              <a:t>Routers provide </a:t>
            </a:r>
            <a:r>
              <a:rPr lang="en-US" sz="1600" b="1">
                <a:cs typeface="Calibri"/>
              </a:rPr>
              <a:t>periodic</a:t>
            </a:r>
            <a:r>
              <a:rPr lang="en-US" sz="1600">
                <a:cs typeface="Calibri"/>
              </a:rPr>
              <a:t> and </a:t>
            </a:r>
            <a:r>
              <a:rPr lang="en-US" sz="1600" b="1">
                <a:cs typeface="Calibri"/>
              </a:rPr>
              <a:t>triggered</a:t>
            </a:r>
            <a:r>
              <a:rPr lang="en-US" sz="1600" dirty="0">
                <a:cs typeface="Calibri"/>
              </a:rPr>
              <a:t> </a:t>
            </a:r>
            <a:r>
              <a:rPr lang="en-US" sz="1600">
                <a:cs typeface="Calibri"/>
              </a:rPr>
              <a:t>updates.</a:t>
            </a:r>
            <a:endParaRPr lang="en-US" sz="1600" dirty="0">
              <a:cs typeface="Calibri"/>
            </a:endParaRPr>
          </a:p>
          <a:p>
            <a:r>
              <a:rPr lang="en-US" sz="1600">
                <a:cs typeface="Calibri"/>
              </a:rPr>
              <a:t>Messages sent to multicast address </a:t>
            </a:r>
            <a:r>
              <a:rPr lang="en-US" sz="1600" b="1">
                <a:cs typeface="Calibri"/>
              </a:rPr>
              <a:t>224.0.0.4</a:t>
            </a:r>
            <a:r>
              <a:rPr lang="en-US" sz="1600" dirty="0">
                <a:ea typeface="+mn-lt"/>
                <a:cs typeface="+mn-lt"/>
              </a:rPr>
              <a:t> </a:t>
            </a:r>
            <a:r>
              <a:rPr lang="en-US" sz="1200">
                <a:ea typeface="+mn-lt"/>
                <a:cs typeface="+mn-lt"/>
              </a:rPr>
              <a:t>(TTL=1)</a:t>
            </a:r>
            <a:r>
              <a:rPr lang="en-US" sz="1600">
                <a:cs typeface="Calibri"/>
              </a:rPr>
              <a:t>.</a:t>
            </a:r>
            <a:endParaRPr lang="en-US" sz="1600" dirty="0">
              <a:cs typeface="Calibri"/>
            </a:endParaRPr>
          </a:p>
          <a:p>
            <a:endParaRPr lang="en-US" sz="1600" dirty="0">
              <a:cs typeface="Calibri"/>
            </a:endParaRPr>
          </a:p>
          <a:p>
            <a:r>
              <a:rPr lang="en-US" sz="1200" b="1">
                <a:cs typeface="Calibri"/>
              </a:rPr>
              <a:t>Request</a:t>
            </a:r>
            <a:r>
              <a:rPr lang="en-US" sz="1200">
                <a:cs typeface="Calibri"/>
              </a:rPr>
              <a:t>: request route to sources</a:t>
            </a:r>
          </a:p>
          <a:p>
            <a:r>
              <a:rPr lang="en-US" sz="1200" b="1">
                <a:cs typeface="Calibri"/>
              </a:rPr>
              <a:t>Response</a:t>
            </a:r>
            <a:r>
              <a:rPr lang="en-US" sz="1200">
                <a:cs typeface="Calibri"/>
              </a:rPr>
              <a:t>: provide route to sources</a:t>
            </a:r>
          </a:p>
          <a:p>
            <a:r>
              <a:rPr lang="en-US" sz="1200" b="1">
                <a:cs typeface="Calibri"/>
              </a:rPr>
              <a:t>Non-membership report</a:t>
            </a:r>
            <a:r>
              <a:rPr lang="en-US" sz="1200">
                <a:cs typeface="Calibri"/>
              </a:rPr>
              <a:t>: prune path for T seconds (no member)</a:t>
            </a:r>
          </a:p>
          <a:p>
            <a:r>
              <a:rPr lang="en-US" sz="1200" b="1">
                <a:cs typeface="Calibri"/>
              </a:rPr>
              <a:t>Non-membership cancellation</a:t>
            </a:r>
            <a:r>
              <a:rPr lang="en-US" sz="1200">
                <a:cs typeface="Calibri"/>
              </a:rPr>
              <a:t>: graft path (new member)</a:t>
            </a:r>
          </a:p>
          <a:p>
            <a:endParaRPr lang="en-US" sz="1200" b="1" dirty="0">
              <a:cs typeface="Calibri"/>
            </a:endParaRPr>
          </a:p>
          <a:p>
            <a:pPr>
              <a:spcBef>
                <a:spcPts val="0"/>
              </a:spcBef>
            </a:pPr>
            <a:r>
              <a:rPr lang="en-US" sz="1200">
                <a:cs typeface="Calibri"/>
              </a:rPr>
              <a:t>NULL</a:t>
            </a:r>
            <a:r>
              <a:rPr lang="en-US" sz="1200">
                <a:ea typeface="+mn-lt"/>
                <a:cs typeface="+mn-lt"/>
              </a:rPr>
              <a:t>, Flags0, Infinity, Metric</a:t>
            </a:r>
          </a:p>
          <a:p>
            <a:pPr>
              <a:spcBef>
                <a:spcPts val="0"/>
              </a:spcBef>
            </a:pPr>
            <a:r>
              <a:rPr lang="en-US" sz="1200">
                <a:cs typeface="Calibri"/>
              </a:rPr>
              <a:t>Address Family Indicator (AFI), Subnet mask</a:t>
            </a:r>
            <a:endParaRPr lang="en-US">
              <a:cs typeface="Calibri"/>
            </a:endParaRPr>
          </a:p>
          <a:p>
            <a:pPr>
              <a:spcBef>
                <a:spcPts val="0"/>
              </a:spcBef>
            </a:pPr>
            <a:r>
              <a:rPr lang="en-US" sz="1200">
                <a:cs typeface="Calibri"/>
              </a:rPr>
              <a:t>Destination Address (DA)</a:t>
            </a:r>
            <a:endParaRPr lang="en-US">
              <a:cs typeface="Calibri"/>
            </a:endParaRPr>
          </a:p>
          <a:p>
            <a:pPr>
              <a:spcBef>
                <a:spcPts val="0"/>
              </a:spcBef>
            </a:pPr>
            <a:r>
              <a:rPr lang="en-US" sz="1200">
                <a:cs typeface="Calibri"/>
              </a:rPr>
              <a:t>Requested Destination Address (RDA)</a:t>
            </a:r>
            <a:endParaRPr lang="en-US">
              <a:cs typeface="Calibri"/>
            </a:endParaRPr>
          </a:p>
          <a:p>
            <a:pPr>
              <a:spcBef>
                <a:spcPts val="0"/>
              </a:spcBef>
            </a:pPr>
            <a:r>
              <a:rPr lang="en-US" sz="1200">
                <a:cs typeface="Calibri"/>
              </a:rPr>
              <a:t>Non Membership Report (NMR)</a:t>
            </a:r>
            <a:endParaRPr lang="en-US">
              <a:cs typeface="Calibri"/>
            </a:endParaRPr>
          </a:p>
          <a:p>
            <a:pPr>
              <a:spcBef>
                <a:spcPts val="0"/>
              </a:spcBef>
            </a:pPr>
            <a:r>
              <a:rPr lang="en-US" sz="1200">
                <a:cs typeface="Calibri"/>
              </a:rPr>
              <a:t>Non Membership Report Cancel (NMR Cancel)</a:t>
            </a:r>
            <a:endParaRPr lang="en-US">
              <a:cs typeface="Calibri"/>
            </a:endParaRPr>
          </a:p>
        </p:txBody>
      </p:sp>
      <p:pic>
        <p:nvPicPr>
          <p:cNvPr id="8" name="Picture 8" descr="A close up of a logo&#10;&#10;Description automatically generated">
            <a:extLst>
              <a:ext uri="{FF2B5EF4-FFF2-40B4-BE49-F238E27FC236}">
                <a16:creationId xmlns:a16="http://schemas.microsoft.com/office/drawing/2014/main" id="{D0E3FF2B-602A-4785-94CA-58A3AC84E595}"/>
              </a:ext>
            </a:extLst>
          </p:cNvPr>
          <p:cNvPicPr>
            <a:picLocks noGrp="1" noChangeAspect="1"/>
          </p:cNvPicPr>
          <p:nvPr>
            <p:ph sz="half" idx="2"/>
          </p:nvPr>
        </p:nvPicPr>
        <p:blipFill>
          <a:blip r:embed="rId2"/>
          <a:stretch>
            <a:fillRect/>
          </a:stretch>
        </p:blipFill>
        <p:spPr>
          <a:xfrm>
            <a:off x="6024716" y="79964"/>
            <a:ext cx="6029632" cy="886336"/>
          </a:xfrm>
        </p:spPr>
      </p:pic>
      <p:sp>
        <p:nvSpPr>
          <p:cNvPr id="5" name="TextBox 4">
            <a:extLst>
              <a:ext uri="{FF2B5EF4-FFF2-40B4-BE49-F238E27FC236}">
                <a16:creationId xmlns:a16="http://schemas.microsoft.com/office/drawing/2014/main" id="{5A7CA471-7E30-4CFD-B348-68599AB225DD}"/>
              </a:ext>
            </a:extLst>
          </p:cNvPr>
          <p:cNvSpPr txBox="1"/>
          <p:nvPr/>
        </p:nvSpPr>
        <p:spPr>
          <a:xfrm rot="-5400000">
            <a:off x="275303" y="5252884"/>
            <a:ext cx="103484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t>Commands</a:t>
            </a:r>
            <a:endParaRPr lang="en-US" b="1">
              <a:cs typeface="Calibri"/>
            </a:endParaRPr>
          </a:p>
        </p:txBody>
      </p:sp>
      <p:sp>
        <p:nvSpPr>
          <p:cNvPr id="6" name="TextBox 5">
            <a:extLst>
              <a:ext uri="{FF2B5EF4-FFF2-40B4-BE49-F238E27FC236}">
                <a16:creationId xmlns:a16="http://schemas.microsoft.com/office/drawing/2014/main" id="{8BCB2936-B9AE-4A2F-9B5A-948A860092B1}"/>
              </a:ext>
            </a:extLst>
          </p:cNvPr>
          <p:cNvSpPr txBox="1"/>
          <p:nvPr/>
        </p:nvSpPr>
        <p:spPr>
          <a:xfrm rot="-5400000">
            <a:off x="275302" y="3962400"/>
            <a:ext cx="103484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t>Subtypes</a:t>
            </a:r>
            <a:endParaRPr lang="en-US" sz="1200" b="1">
              <a:cs typeface="Calibri"/>
            </a:endParaRPr>
          </a:p>
        </p:txBody>
      </p:sp>
      <p:pic>
        <p:nvPicPr>
          <p:cNvPr id="9" name="Picture 9" descr="Text, letter&#10;&#10;Description automatically generated">
            <a:extLst>
              <a:ext uri="{FF2B5EF4-FFF2-40B4-BE49-F238E27FC236}">
                <a16:creationId xmlns:a16="http://schemas.microsoft.com/office/drawing/2014/main" id="{DBBC8B0D-01A5-4703-881C-724FA03BB7D1}"/>
              </a:ext>
            </a:extLst>
          </p:cNvPr>
          <p:cNvPicPr>
            <a:picLocks noChangeAspect="1"/>
          </p:cNvPicPr>
          <p:nvPr/>
        </p:nvPicPr>
        <p:blipFill>
          <a:blip r:embed="rId3"/>
          <a:stretch>
            <a:fillRect/>
          </a:stretch>
        </p:blipFill>
        <p:spPr>
          <a:xfrm>
            <a:off x="6027174" y="1207133"/>
            <a:ext cx="6098457" cy="1235958"/>
          </a:xfrm>
          <a:prstGeom prst="rect">
            <a:avLst/>
          </a:prstGeom>
        </p:spPr>
      </p:pic>
      <p:pic>
        <p:nvPicPr>
          <p:cNvPr id="10" name="Picture 10" descr="Text, letter&#10;&#10;Description automatically generated">
            <a:extLst>
              <a:ext uri="{FF2B5EF4-FFF2-40B4-BE49-F238E27FC236}">
                <a16:creationId xmlns:a16="http://schemas.microsoft.com/office/drawing/2014/main" id="{86C73FD2-BABF-4A9B-976B-5E8D42A5005B}"/>
              </a:ext>
            </a:extLst>
          </p:cNvPr>
          <p:cNvPicPr>
            <a:picLocks noChangeAspect="1"/>
          </p:cNvPicPr>
          <p:nvPr/>
        </p:nvPicPr>
        <p:blipFill>
          <a:blip r:embed="rId4"/>
          <a:stretch>
            <a:fillRect/>
          </a:stretch>
        </p:blipFill>
        <p:spPr>
          <a:xfrm>
            <a:off x="6027174" y="2909650"/>
            <a:ext cx="6098456" cy="1198474"/>
          </a:xfrm>
          <a:prstGeom prst="rect">
            <a:avLst/>
          </a:prstGeom>
        </p:spPr>
      </p:pic>
      <p:pic>
        <p:nvPicPr>
          <p:cNvPr id="11" name="Picture 11">
            <a:extLst>
              <a:ext uri="{FF2B5EF4-FFF2-40B4-BE49-F238E27FC236}">
                <a16:creationId xmlns:a16="http://schemas.microsoft.com/office/drawing/2014/main" id="{2FB193B7-042B-487A-8FCF-E8961C923F44}"/>
              </a:ext>
            </a:extLst>
          </p:cNvPr>
          <p:cNvPicPr>
            <a:picLocks noChangeAspect="1"/>
          </p:cNvPicPr>
          <p:nvPr/>
        </p:nvPicPr>
        <p:blipFill>
          <a:blip r:embed="rId5"/>
          <a:stretch>
            <a:fillRect/>
          </a:stretch>
        </p:blipFill>
        <p:spPr>
          <a:xfrm>
            <a:off x="6027174" y="4542459"/>
            <a:ext cx="2878394" cy="341760"/>
          </a:xfrm>
          <a:prstGeom prst="rect">
            <a:avLst/>
          </a:prstGeom>
        </p:spPr>
      </p:pic>
      <p:pic>
        <p:nvPicPr>
          <p:cNvPr id="12" name="Picture 12" descr="Text, letter&#10;&#10;Description automatically generated">
            <a:extLst>
              <a:ext uri="{FF2B5EF4-FFF2-40B4-BE49-F238E27FC236}">
                <a16:creationId xmlns:a16="http://schemas.microsoft.com/office/drawing/2014/main" id="{3527D099-353F-4473-B461-7E594681D9E1}"/>
              </a:ext>
            </a:extLst>
          </p:cNvPr>
          <p:cNvPicPr>
            <a:picLocks noChangeAspect="1"/>
          </p:cNvPicPr>
          <p:nvPr/>
        </p:nvPicPr>
        <p:blipFill>
          <a:blip r:embed="rId6"/>
          <a:stretch>
            <a:fillRect/>
          </a:stretch>
        </p:blipFill>
        <p:spPr>
          <a:xfrm>
            <a:off x="6027174" y="5499884"/>
            <a:ext cx="6098457" cy="1069329"/>
          </a:xfrm>
          <a:prstGeom prst="rect">
            <a:avLst/>
          </a:prstGeom>
        </p:spPr>
      </p:pic>
      <p:sp>
        <p:nvSpPr>
          <p:cNvPr id="13" name="TextBox 12">
            <a:extLst>
              <a:ext uri="{FF2B5EF4-FFF2-40B4-BE49-F238E27FC236}">
                <a16:creationId xmlns:a16="http://schemas.microsoft.com/office/drawing/2014/main" id="{96CDB832-A42D-46C0-943B-EABB46CD28E8}"/>
              </a:ext>
            </a:extLst>
          </p:cNvPr>
          <p:cNvSpPr txBox="1"/>
          <p:nvPr/>
        </p:nvSpPr>
        <p:spPr>
          <a:xfrm>
            <a:off x="6022565" y="6575628"/>
            <a:ext cx="39845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NMR</a:t>
            </a:r>
            <a:r>
              <a:rPr lang="en-US" sz="1200" dirty="0"/>
              <a:t> for groups </a:t>
            </a:r>
            <a:r>
              <a:rPr lang="en-US" sz="1200" b="1" dirty="0"/>
              <a:t>224.2.3.1</a:t>
            </a:r>
            <a:r>
              <a:rPr lang="en-US" sz="1200" dirty="0"/>
              <a:t> &amp; </a:t>
            </a:r>
            <a:r>
              <a:rPr lang="en-US" sz="1200" b="1" dirty="0"/>
              <a:t>224.5.4.6</a:t>
            </a:r>
            <a:r>
              <a:rPr lang="en-US" sz="1200" dirty="0"/>
              <a:t> </a:t>
            </a:r>
            <a:r>
              <a:rPr lang="en-US" sz="1200"/>
              <a:t>(20s), </a:t>
            </a:r>
            <a:r>
              <a:rPr lang="en-US" sz="1200" b="1"/>
              <a:t>224.7.8.5</a:t>
            </a:r>
            <a:r>
              <a:rPr lang="en-US" sz="1200"/>
              <a:t> (40s)</a:t>
            </a:r>
            <a:endParaRPr lang="en-US"/>
          </a:p>
        </p:txBody>
      </p:sp>
      <p:sp>
        <p:nvSpPr>
          <p:cNvPr id="14" name="TextBox 13">
            <a:extLst>
              <a:ext uri="{FF2B5EF4-FFF2-40B4-BE49-F238E27FC236}">
                <a16:creationId xmlns:a16="http://schemas.microsoft.com/office/drawing/2014/main" id="{D62FEF23-B9D0-46EC-9647-BF215FFBF599}"/>
              </a:ext>
            </a:extLst>
          </p:cNvPr>
          <p:cNvSpPr txBox="1"/>
          <p:nvPr/>
        </p:nvSpPr>
        <p:spPr>
          <a:xfrm>
            <a:off x="6022564" y="4879563"/>
            <a:ext cx="39845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Request</a:t>
            </a:r>
            <a:r>
              <a:rPr lang="en-US" sz="1200"/>
              <a:t> all routes (to source).</a:t>
            </a:r>
            <a:endParaRPr lang="en-US"/>
          </a:p>
        </p:txBody>
      </p:sp>
      <p:sp>
        <p:nvSpPr>
          <p:cNvPr id="15" name="TextBox 14">
            <a:extLst>
              <a:ext uri="{FF2B5EF4-FFF2-40B4-BE49-F238E27FC236}">
                <a16:creationId xmlns:a16="http://schemas.microsoft.com/office/drawing/2014/main" id="{F6B4AA4E-2740-4DDA-846D-E24399412184}"/>
              </a:ext>
            </a:extLst>
          </p:cNvPr>
          <p:cNvSpPr txBox="1"/>
          <p:nvPr/>
        </p:nvSpPr>
        <p:spPr>
          <a:xfrm>
            <a:off x="6022563" y="4105272"/>
            <a:ext cx="61107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Response</a:t>
            </a:r>
            <a:r>
              <a:rPr lang="en-US" sz="1200"/>
              <a:t> of route for </a:t>
            </a:r>
            <a:r>
              <a:rPr lang="en-US" sz="1200" b="1"/>
              <a:t>128.2.251.231</a:t>
            </a:r>
            <a:r>
              <a:rPr lang="en-US" sz="1200"/>
              <a:t> &amp; </a:t>
            </a:r>
            <a:r>
              <a:rPr lang="en-US" sz="1200" b="1"/>
              <a:t>128.2.236.2</a:t>
            </a:r>
            <a:r>
              <a:rPr lang="en-US" sz="1200"/>
              <a:t> with metric </a:t>
            </a:r>
            <a:r>
              <a:rPr lang="en-US" sz="1200" b="1"/>
              <a:t>2</a:t>
            </a:r>
            <a:r>
              <a:rPr lang="en-US" sz="1200"/>
              <a:t>, INF=16, SM=255.255.255.0</a:t>
            </a:r>
            <a:endParaRPr lang="en-US"/>
          </a:p>
        </p:txBody>
      </p:sp>
      <p:sp>
        <p:nvSpPr>
          <p:cNvPr id="16" name="TextBox 15">
            <a:extLst>
              <a:ext uri="{FF2B5EF4-FFF2-40B4-BE49-F238E27FC236}">
                <a16:creationId xmlns:a16="http://schemas.microsoft.com/office/drawing/2014/main" id="{20C853D3-86C0-49E7-87E8-E869C6AC3FB2}"/>
              </a:ext>
            </a:extLst>
          </p:cNvPr>
          <p:cNvSpPr txBox="1"/>
          <p:nvPr/>
        </p:nvSpPr>
        <p:spPr>
          <a:xfrm>
            <a:off x="6022562" y="2446078"/>
            <a:ext cx="61107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t>Response</a:t>
            </a:r>
            <a:r>
              <a:rPr lang="en-US" sz="1200"/>
              <a:t> of route for </a:t>
            </a:r>
            <a:r>
              <a:rPr lang="en-US" sz="1200" b="1"/>
              <a:t>128.2.251.231</a:t>
            </a:r>
            <a:r>
              <a:rPr lang="en-US" sz="1200"/>
              <a:t> with metric </a:t>
            </a:r>
            <a:r>
              <a:rPr lang="en-US" sz="1200" b="1"/>
              <a:t>2</a:t>
            </a:r>
            <a:r>
              <a:rPr lang="en-US" sz="1200"/>
              <a:t>, INF=16, SM=255.255.255.0</a:t>
            </a:r>
            <a:endParaRPr lang="en-US"/>
          </a:p>
        </p:txBody>
      </p:sp>
      <p:sp>
        <p:nvSpPr>
          <p:cNvPr id="17" name="TextBox 16">
            <a:extLst>
              <a:ext uri="{FF2B5EF4-FFF2-40B4-BE49-F238E27FC236}">
                <a16:creationId xmlns:a16="http://schemas.microsoft.com/office/drawing/2014/main" id="{F0D43022-82EA-4230-9396-CFC891CB58B1}"/>
              </a:ext>
            </a:extLst>
          </p:cNvPr>
          <p:cNvSpPr txBox="1"/>
          <p:nvPr/>
        </p:nvSpPr>
        <p:spPr>
          <a:xfrm>
            <a:off x="5985690" y="885206"/>
            <a:ext cx="61107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DVMRP header</a:t>
            </a:r>
            <a:endParaRPr lang="en-US"/>
          </a:p>
        </p:txBody>
      </p:sp>
    </p:spTree>
    <p:extLst>
      <p:ext uri="{BB962C8B-B14F-4D97-AF65-F5344CB8AC3E}">
        <p14:creationId xmlns:p14="http://schemas.microsoft.com/office/powerpoint/2010/main" val="8341290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Distance Vector Multicast Routing Protocol (DVMRP)</vt:lpstr>
      <vt:lpstr>Multicast Backbone (MBONE)</vt:lpstr>
      <vt:lpstr>Multicast Addressing</vt:lpstr>
      <vt:lpstr>Distance Vector Routing (eg. RIP)</vt:lpstr>
      <vt:lpstr>Multicast Flooding</vt:lpstr>
      <vt:lpstr>Internet Group Management Protocol (IGMP)</vt:lpstr>
      <vt:lpstr>Reverse Path Multicasting (RPM)</vt:lpstr>
      <vt:lpstr>DVMRP</vt:lpstr>
      <vt:lpstr>DVMRP Datagrams</vt:lpstr>
      <vt:lpstr>406 Submarine Cables</vt:lpstr>
      <vt:lpstr>Manufacturing &amp; Deployment</vt:lpstr>
      <vt:lpstr>PowerPoint Presentation</vt:lpstr>
      <vt:lpstr>PowerPoint Presentation</vt:lpstr>
      <vt:lpstr>PowerPoint Presentation</vt:lpstr>
      <vt:lpstr>PowerPoint Presentation</vt:lpstr>
      <vt:lpstr>I2ICN</vt:lpstr>
      <vt:lpstr>TIC</vt:lpstr>
      <vt:lpstr>BLCS</vt:lpstr>
      <vt:lpstr>SEACOM</vt:lpstr>
      <vt:lpstr>EIG</vt:lpstr>
      <vt:lpstr>GIBY</vt:lpstr>
      <vt:lpstr>CANI</vt:lpstr>
      <vt:lpstr>Cable Landing Stations in India</vt:lpstr>
      <vt:lpstr>PowerPoint Presentation</vt:lpstr>
      <vt:lpstr>Landing of an Italy-USA cable (4,704 nautical miles long), on the Rockoway beach, New-York, January 1925.</vt:lpstr>
      <vt:lpstr>Request For Comments</vt:lpstr>
      <vt:lpstr>IETF Working Groups</vt:lpstr>
      <vt:lpstr>April RFCs</vt:lpstr>
      <vt:lpstr>Regional Internet Registries (RIRs)</vt:lpstr>
      <vt:lpstr>National Internet Registries (RIRs)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3427</cp:revision>
  <dcterms:created xsi:type="dcterms:W3CDTF">2013-07-15T20:26:40Z</dcterms:created>
  <dcterms:modified xsi:type="dcterms:W3CDTF">2020-11-01T16:35:14Z</dcterms:modified>
</cp:coreProperties>
</file>